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0" r:id="rId1"/>
  </p:sldMasterIdLst>
  <p:notesMasterIdLst>
    <p:notesMasterId r:id="rId56"/>
  </p:notesMasterIdLst>
  <p:handoutMasterIdLst>
    <p:handoutMasterId r:id="rId57"/>
  </p:handoutMasterIdLst>
  <p:sldIdLst>
    <p:sldId id="257" r:id="rId2"/>
    <p:sldId id="393" r:id="rId3"/>
    <p:sldId id="394" r:id="rId4"/>
    <p:sldId id="298" r:id="rId5"/>
    <p:sldId id="387" r:id="rId6"/>
    <p:sldId id="299" r:id="rId7"/>
    <p:sldId id="357" r:id="rId8"/>
    <p:sldId id="358" r:id="rId9"/>
    <p:sldId id="313" r:id="rId10"/>
    <p:sldId id="368" r:id="rId11"/>
    <p:sldId id="388" r:id="rId12"/>
    <p:sldId id="369" r:id="rId13"/>
    <p:sldId id="370" r:id="rId14"/>
    <p:sldId id="391" r:id="rId15"/>
    <p:sldId id="371" r:id="rId16"/>
    <p:sldId id="372" r:id="rId17"/>
    <p:sldId id="373" r:id="rId18"/>
    <p:sldId id="375" r:id="rId19"/>
    <p:sldId id="378" r:id="rId20"/>
    <p:sldId id="379" r:id="rId21"/>
    <p:sldId id="377" r:id="rId22"/>
    <p:sldId id="389" r:id="rId23"/>
    <p:sldId id="309" r:id="rId24"/>
    <p:sldId id="380" r:id="rId25"/>
    <p:sldId id="381" r:id="rId26"/>
    <p:sldId id="315" r:id="rId27"/>
    <p:sldId id="382" r:id="rId28"/>
    <p:sldId id="316" r:id="rId29"/>
    <p:sldId id="317" r:id="rId30"/>
    <p:sldId id="319" r:id="rId31"/>
    <p:sldId id="318" r:id="rId32"/>
    <p:sldId id="383" r:id="rId33"/>
    <p:sldId id="384" r:id="rId34"/>
    <p:sldId id="321" r:id="rId35"/>
    <p:sldId id="287" r:id="rId36"/>
    <p:sldId id="323" r:id="rId37"/>
    <p:sldId id="324" r:id="rId38"/>
    <p:sldId id="325" r:id="rId39"/>
    <p:sldId id="326" r:id="rId40"/>
    <p:sldId id="327" r:id="rId41"/>
    <p:sldId id="328" r:id="rId42"/>
    <p:sldId id="330" r:id="rId43"/>
    <p:sldId id="331" r:id="rId44"/>
    <p:sldId id="332" r:id="rId45"/>
    <p:sldId id="270" r:id="rId46"/>
    <p:sldId id="264" r:id="rId47"/>
    <p:sldId id="293" r:id="rId48"/>
    <p:sldId id="338" r:id="rId49"/>
    <p:sldId id="347" r:id="rId50"/>
    <p:sldId id="367" r:id="rId51"/>
    <p:sldId id="390" r:id="rId52"/>
    <p:sldId id="385" r:id="rId53"/>
    <p:sldId id="386" r:id="rId54"/>
    <p:sldId id="395"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08C43E-D560-46B1-BCDC-8AD2D09383D0}" type="datetimeFigureOut">
              <a:rPr lang="en-US" smtClean="0"/>
              <a:pPr/>
              <a:t>1/12/2024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6691F4-993D-4035-B777-5F102222D066}" type="slidenum">
              <a:rPr lang="en-US" smtClean="0"/>
              <a:pPr/>
              <a:t>‹#›</a:t>
            </a:fld>
            <a:endParaRPr lang="en-US"/>
          </a:p>
        </p:txBody>
      </p:sp>
    </p:spTree>
    <p:extLst>
      <p:ext uri="{BB962C8B-B14F-4D97-AF65-F5344CB8AC3E}">
        <p14:creationId xmlns:p14="http://schemas.microsoft.com/office/powerpoint/2010/main" val="413477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FEF320F-8E98-4BD0-B983-A8317D29403A}" type="datetimeFigureOut">
              <a:rPr lang="en-US"/>
              <a:pPr>
                <a:defRPr/>
              </a:pPr>
              <a:t>1/12/2024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26FADFE-AB4F-435A-A88D-5ECA2AD5882C}" type="slidenum">
              <a:rPr lang="en-US"/>
              <a:pPr>
                <a:defRPr/>
              </a:pPr>
              <a:t>‹#›</a:t>
            </a:fld>
            <a:endParaRPr lang="en-US"/>
          </a:p>
        </p:txBody>
      </p:sp>
    </p:spTree>
    <p:extLst>
      <p:ext uri="{BB962C8B-B14F-4D97-AF65-F5344CB8AC3E}">
        <p14:creationId xmlns:p14="http://schemas.microsoft.com/office/powerpoint/2010/main" val="384426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78C561-500E-44B2-B68B-4116C90FFD81}" type="slidenum">
              <a:rPr lang="en-US" smtClean="0"/>
              <a:pPr/>
              <a:t>8</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1892, two boys were brutally murdered in the village of </a:t>
            </a:r>
            <a:r>
              <a:rPr lang="en-US" dirty="0" err="1" smtClean="0"/>
              <a:t>Necochea</a:t>
            </a:r>
            <a:r>
              <a:rPr lang="en-US" dirty="0" smtClean="0"/>
              <a:t>, near Buenos Aires, Argentina. Initially, suspicion fell on a man named Velasquez, a suitor of the children's mother, Francisca Rojas. But even after torture, the police could not get him to confess.</a:t>
            </a:r>
          </a:p>
          <a:p>
            <a:pPr eaLnBrk="1" hangingPunct="1">
              <a:spcBef>
                <a:spcPct val="0"/>
              </a:spcBef>
            </a:pPr>
            <a:r>
              <a:rPr lang="en-US" dirty="0" smtClean="0"/>
              <a:t>Investigators found a bloody fingerprint at the crime scene and contacted Juan </a:t>
            </a:r>
            <a:r>
              <a:rPr lang="en-US" dirty="0" err="1" smtClean="0"/>
              <a:t>Vucetich</a:t>
            </a:r>
            <a:r>
              <a:rPr lang="en-US" dirty="0" smtClean="0"/>
              <a:t>, who was developing a system of fingerprint identification for police use. </a:t>
            </a:r>
            <a:r>
              <a:rPr lang="en-US" dirty="0" err="1" smtClean="0"/>
              <a:t>Vucetich</a:t>
            </a:r>
            <a:r>
              <a:rPr lang="en-US" dirty="0" smtClean="0"/>
              <a:t> compared the fingerprints of Rojas and Velasquez with the bloody fingerprint. Francisca Rojas had denied touching the bloody bodies, but the fingerprint matched one of hers.</a:t>
            </a:r>
          </a:p>
          <a:p>
            <a:pPr eaLnBrk="1" hangingPunct="1">
              <a:spcBef>
                <a:spcPct val="0"/>
              </a:spcBef>
            </a:pPr>
            <a:r>
              <a:rPr lang="en-US" dirty="0" smtClean="0"/>
              <a:t>Confronted with the evidence, she confessed—the first successful use of fingerprint identification in a murder investigation. After the Rojas case, </a:t>
            </a:r>
            <a:r>
              <a:rPr lang="en-US" dirty="0" err="1" smtClean="0"/>
              <a:t>Vucetich</a:t>
            </a:r>
            <a:r>
              <a:rPr lang="en-US" dirty="0" smtClean="0"/>
              <a:t> improved his fingerprint system, which he called "comparative </a:t>
            </a:r>
            <a:r>
              <a:rPr lang="en-US" dirty="0" err="1" smtClean="0"/>
              <a:t>dactyloscopy</a:t>
            </a:r>
            <a:r>
              <a:rPr lang="en-US" dirty="0" smtClean="0"/>
              <a:t>." Adopted by the province of Buenos Aires in 1903, it spread rapidly throughout the Spanish-speaking world. </a:t>
            </a:r>
          </a:p>
        </p:txBody>
      </p:sp>
    </p:spTree>
    <p:extLst>
      <p:ext uri="{BB962C8B-B14F-4D97-AF65-F5344CB8AC3E}">
        <p14:creationId xmlns:p14="http://schemas.microsoft.com/office/powerpoint/2010/main" val="39911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411E85-468F-42EA-A433-5DA7C32CB00A}" type="slidenum">
              <a:rPr lang="en-US" smtClean="0"/>
              <a:pPr/>
              <a:t>30</a:t>
            </a:fld>
            <a:endParaRPr lang="en-US" dirty="0" smtClean="0"/>
          </a:p>
        </p:txBody>
      </p:sp>
      <p:sp>
        <p:nvSpPr>
          <p:cNvPr id="9625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defTabSz="913980"/>
            <a:fld id="{20B1235F-6995-481C-95BA-B20FC40538C3}" type="slidenum">
              <a:rPr lang="en-US" sz="1200"/>
              <a:pPr algn="r" defTabSz="913980"/>
              <a:t>30</a:t>
            </a:fld>
            <a:endParaRPr lang="en-US" sz="1200" dirty="0"/>
          </a:p>
        </p:txBody>
      </p:sp>
      <p:sp>
        <p:nvSpPr>
          <p:cNvPr id="962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1" name="Rectangle 3"/>
          <p:cNvSpPr>
            <a:spLocks noGrp="1" noChangeArrowheads="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16612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FBF6A0-BAB8-4654-BEE0-B7EF9A8444BC}" type="slidenum">
              <a:rPr lang="en-US" smtClean="0"/>
              <a:pPr/>
              <a:t>32</a:t>
            </a:fld>
            <a:endParaRPr lang="en-US" dirty="0"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32718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B6CAB-A8ED-4E81-AFA9-A42C00577C1F}" type="slidenum">
              <a:rPr lang="en-US" smtClean="0"/>
              <a:pPr/>
              <a:t>48</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868129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C999-9242-4C22-A170-96E502AD88BA}"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1" name="Picture 13"/>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52400"/>
            <a:ext cx="1295400" cy="12192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1/12/2024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4BCAB8-36FC-4FAF-97AF-9C93CE90F4B0}" type="slidenum">
              <a:rPr lang="en-US" smtClean="0"/>
              <a:pPr>
                <a:defRPr/>
              </a:pPr>
              <a:t>‹#›</a:t>
            </a:fld>
            <a:endParaRPr lang="en-US"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1/12/2024</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1D1F86-3DDB-42A5-A9C6-A71B5109C53B}" type="slidenum">
              <a:rPr lang="en-US" smtClean="0"/>
              <a:pPr>
                <a:defRPr/>
              </a:pPr>
              <a:t>‹#›</a:t>
            </a:fld>
            <a:endParaRPr lang="en-US"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0850" y="2066925"/>
            <a:ext cx="3810000" cy="4114800"/>
          </a:xfrm>
        </p:spPr>
        <p:txBody>
          <a:bodyPr/>
          <a:lstStyle/>
          <a:p>
            <a:pPr lvl="0"/>
            <a:endParaRPr lang="en-US" noProof="0" smtClean="0"/>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2C6FC57-AAB9-4680-B424-14DDA9B84301}" type="slidenum">
              <a:rPr lang="en-US"/>
              <a:pPr>
                <a:defRPr/>
              </a:pPr>
              <a:t>‹#›</a:t>
            </a:fld>
            <a:endParaRPr lang="en-US" b="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FDEAF91-3A2F-40DF-BFFD-A06B6485B6B6}" type="slidenum">
              <a:rPr lang="en-US"/>
              <a:pPr>
                <a:defRPr/>
              </a:pPr>
              <a:t>‹#›</a:t>
            </a:fld>
            <a:endParaRPr lang="en-US" b="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CB5F9EDE-97DD-436F-A847-3F57AA251BE4}" type="slidenum">
              <a:rPr lang="en-US"/>
              <a:pPr>
                <a:defRPr/>
              </a:pPr>
              <a:t>‹#›</a:t>
            </a:fld>
            <a:endParaRPr lang="en-US" b="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13250" y="2066925"/>
            <a:ext cx="3810000" cy="4114800"/>
          </a:xfrm>
        </p:spPr>
        <p:txBody>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9ECA6B5-1E95-4BD7-AC59-CA11315EDB1C}" type="slidenum">
              <a:rPr lang="en-US"/>
              <a:pPr>
                <a:defRPr/>
              </a:pPr>
              <a:t>‹#›</a:t>
            </a:fld>
            <a:endParaRPr lang="en-US" b="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7BAC79-25A8-4CB7-AEC0-3DAEC9F8D396}" type="slidenum">
              <a:rPr lang="en-US" smtClean="0"/>
              <a:pPr>
                <a:defRPr/>
              </a:pPr>
              <a:t>‹#›</a:t>
            </a:fld>
            <a:endParaRPr lang="en-US"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035F38-5249-4D94-B661-187A3DC00883}" type="slidenum">
              <a:rPr lang="en-US" smtClean="0"/>
              <a:pPr>
                <a:defRPr/>
              </a:pPr>
              <a:t>‹#›</a:t>
            </a:fld>
            <a:endParaRPr lang="en-US" b="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B84DE5-9F49-4B02-93EC-4C1DAEAE99D8}" type="slidenum">
              <a:rPr lang="en-US" smtClean="0"/>
              <a:pPr>
                <a:defRPr/>
              </a:pPr>
              <a:t>‹#›</a:t>
            </a:fld>
            <a:endParaRPr lang="en-US"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C03CE41-A972-44B5-AF83-8A2C51AFFA2E}" type="slidenum">
              <a:rPr lang="en-US" smtClean="0"/>
              <a:pPr>
                <a:defRPr/>
              </a:pPr>
              <a:t>‹#›</a:t>
            </a:fld>
            <a:endParaRPr lang="en-US"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0FB06-802F-4B2B-851D-F293C1DC007C}" type="slidenum">
              <a:rPr lang="en-US" smtClean="0"/>
              <a:pPr>
                <a:defRPr/>
              </a:pPr>
              <a:t>‹#›</a:t>
            </a:fld>
            <a:endParaRPr lang="en-US"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1/12/2024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A6C1DE2-5BDC-40EA-AD0B-916A425C8C9B}" type="slidenum">
              <a:rPr lang="en-US" smtClean="0"/>
              <a:pPr>
                <a:defRPr/>
              </a:pPr>
              <a:t>‹#›</a:t>
            </a:fld>
            <a:endParaRPr lang="en-US"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fld id="{D7C3A134-F1C3-464B-BF47-54DC2DE08F52}" type="datetimeFigureOut">
              <a:rPr lang="en-US" smtClean="0"/>
              <a:pPr/>
              <a:t>1/12/2024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E3D72C-AAC6-4018-98C3-B64D420D4D98}" type="slidenum">
              <a:rPr lang="en-US" smtClean="0"/>
              <a:pPr>
                <a:defRPr/>
              </a:pPr>
              <a:t>‹#›</a:t>
            </a:fld>
            <a:endParaRPr lang="en-US" b="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fld id="{D7C3A134-F1C3-464B-BF47-54DC2DE08F52}" type="datetimeFigureOut">
              <a:rPr lang="en-US" smtClean="0"/>
              <a:pPr/>
              <a:t>1/12/2024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75E91ED3-95C0-4E02-B135-85BC23B4EFB1}" type="slidenum">
              <a:rPr lang="en-US" smtClean="0"/>
              <a:pPr>
                <a:defRPr/>
              </a:pPr>
              <a:t>‹#›</a:t>
            </a:fld>
            <a:endParaRPr lang="en-US" b="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6D9C2FD-AD17-42E2-AD01-6E6302446B42}" type="slidenum">
              <a:rPr lang="en-US" smtClean="0"/>
              <a:pPr>
                <a:defRPr/>
              </a:pPr>
              <a:t>‹#›</a:t>
            </a:fld>
            <a:endParaRPr lang="en-US" dirty="0"/>
          </a:p>
        </p:txBody>
      </p:sp>
      <p:pic>
        <p:nvPicPr>
          <p:cNvPr id="11" name="Picture 28"/>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152400"/>
            <a:ext cx="1295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3" r:id="rId12"/>
    <p:sldLayoutId id="2147483934" r:id="rId13"/>
    <p:sldLayoutId id="2147483936" r:id="rId14"/>
    <p:sldLayoutId id="2147483939" r:id="rId15"/>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Word_97_-_2003_Document11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1752600"/>
            <a:ext cx="8305800" cy="1673352"/>
          </a:xfrm>
        </p:spPr>
        <p:txBody>
          <a:bodyPr>
            <a:noAutofit/>
          </a:bodyPr>
          <a:lstStyle/>
          <a:p>
            <a:pPr>
              <a:defRPr/>
            </a:pPr>
            <a:r>
              <a:rPr lang="en-US" sz="5400" dirty="0" smtClean="0"/>
              <a:t>Fingerprinting Merit Badge</a:t>
            </a:r>
          </a:p>
        </p:txBody>
      </p:sp>
      <p:sp>
        <p:nvSpPr>
          <p:cNvPr id="22531" name="Text Box 3"/>
          <p:cNvSpPr txBox="1">
            <a:spLocks noChangeArrowheads="1"/>
          </p:cNvSpPr>
          <p:nvPr/>
        </p:nvSpPr>
        <p:spPr bwMode="auto">
          <a:xfrm>
            <a:off x="4114800" y="3124200"/>
            <a:ext cx="4791075" cy="2308324"/>
          </a:xfrm>
          <a:prstGeom prst="rect">
            <a:avLst/>
          </a:prstGeom>
          <a:noFill/>
          <a:ln w="12700" cap="sq">
            <a:noFill/>
            <a:miter lim="800000"/>
            <a:headEnd type="none" w="sm" len="sm"/>
            <a:tailEnd type="none" w="sm" len="sm"/>
          </a:ln>
        </p:spPr>
        <p:txBody>
          <a:bodyPr>
            <a:spAutoFit/>
          </a:bodyPr>
          <a:lstStyle/>
          <a:p>
            <a:pPr eaLnBrk="0" hangingPunct="0"/>
            <a:r>
              <a:rPr lang="en-US" sz="2400" b="1" dirty="0">
                <a:latin typeface="+mn-lt"/>
              </a:rPr>
              <a:t>“Fingerprints cannot lie, </a:t>
            </a:r>
          </a:p>
          <a:p>
            <a:pPr eaLnBrk="0" hangingPunct="0"/>
            <a:r>
              <a:rPr lang="en-US" sz="2400" b="1" dirty="0">
                <a:latin typeface="+mn-lt"/>
              </a:rPr>
              <a:t>but liars can make fingerprints.”</a:t>
            </a:r>
          </a:p>
          <a:p>
            <a:pPr eaLnBrk="0" hangingPunct="0"/>
            <a:endParaRPr lang="en-US" sz="2400" b="1" dirty="0">
              <a:latin typeface="+mn-lt"/>
            </a:endParaRPr>
          </a:p>
          <a:p>
            <a:pPr algn="r" eaLnBrk="0" hangingPunct="0"/>
            <a:r>
              <a:rPr lang="en-US" sz="2400" b="1" dirty="0">
                <a:latin typeface="+mn-lt"/>
                <a:cs typeface="Arial" charset="0"/>
              </a:rPr>
              <a:t>—</a:t>
            </a:r>
            <a:r>
              <a:rPr lang="en-US" sz="2400" b="1" dirty="0">
                <a:latin typeface="+mn-lt"/>
              </a:rPr>
              <a:t>Unknown</a:t>
            </a:r>
          </a:p>
          <a:p>
            <a:pPr eaLnBrk="0" hangingPunct="0"/>
            <a:endParaRPr lang="en-US" sz="2400" b="1" dirty="0"/>
          </a:p>
          <a:p>
            <a:pPr algn="r" eaLnBrk="0" hangingPunct="0"/>
            <a:endParaRPr lang="en-US" sz="2400" dirty="0">
              <a:solidFill>
                <a:schemeClr val="bg2"/>
              </a:solidFill>
              <a:latin typeface="Times New Roman" charset="0"/>
            </a:endParaRPr>
          </a:p>
        </p:txBody>
      </p:sp>
      <p:sp>
        <p:nvSpPr>
          <p:cNvPr id="2" name="TextBox 1"/>
          <p:cNvSpPr txBox="1"/>
          <p:nvPr/>
        </p:nvSpPr>
        <p:spPr>
          <a:xfrm>
            <a:off x="2743200" y="5432524"/>
            <a:ext cx="3581400" cy="954107"/>
          </a:xfrm>
          <a:prstGeom prst="rect">
            <a:avLst/>
          </a:prstGeom>
          <a:noFill/>
        </p:spPr>
        <p:txBody>
          <a:bodyPr wrap="square" rtlCol="0">
            <a:spAutoFit/>
          </a:bodyPr>
          <a:lstStyle/>
          <a:p>
            <a:pPr algn="ctr"/>
            <a:r>
              <a:rPr lang="en-US" sz="2800" dirty="0" smtClean="0"/>
              <a:t>Troop 344 &amp; 9344</a:t>
            </a:r>
          </a:p>
          <a:p>
            <a:pPr algn="ctr"/>
            <a:r>
              <a:rPr lang="en-US" sz="2800" dirty="0" smtClean="0"/>
              <a:t>Pemberville, OH</a:t>
            </a:r>
            <a:endParaRPr lang="en-US" sz="2800" dirty="0"/>
          </a:p>
        </p:txBody>
      </p:sp>
      <p:pic>
        <p:nvPicPr>
          <p:cNvPr id="5" name="Picture 4"/>
          <p:cNvPicPr>
            <a:picLocks noChangeAspect="1"/>
          </p:cNvPicPr>
          <p:nvPr/>
        </p:nvPicPr>
        <p:blipFill>
          <a:blip r:embed="rId2"/>
          <a:stretch>
            <a:fillRect/>
          </a:stretch>
        </p:blipFill>
        <p:spPr>
          <a:xfrm>
            <a:off x="7207899" y="152400"/>
            <a:ext cx="1478901" cy="14954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2400"/>
            <a:ext cx="7848600" cy="1251062"/>
          </a:xfrm>
        </p:spPr>
        <p:txBody>
          <a:bodyPr>
            <a:normAutofit fontScale="90000"/>
          </a:bodyPr>
          <a:lstStyle/>
          <a:p>
            <a:r>
              <a:rPr lang="en-US" dirty="0" smtClean="0"/>
              <a:t>Civil vs. Criminal Fingerprint Identification</a:t>
            </a:r>
            <a:endParaRPr lang="en-US" dirty="0"/>
          </a:p>
        </p:txBody>
      </p:sp>
      <p:sp>
        <p:nvSpPr>
          <p:cNvPr id="3" name="Content Placeholder 2"/>
          <p:cNvSpPr>
            <a:spLocks noGrp="1"/>
          </p:cNvSpPr>
          <p:nvPr>
            <p:ph sz="half" idx="1"/>
          </p:nvPr>
        </p:nvSpPr>
        <p:spPr>
          <a:xfrm>
            <a:off x="228600" y="1773936"/>
            <a:ext cx="4572000" cy="5084064"/>
          </a:xfrm>
        </p:spPr>
        <p:txBody>
          <a:bodyPr>
            <a:normAutofit lnSpcReduction="10000"/>
          </a:bodyPr>
          <a:lstStyle/>
          <a:p>
            <a:r>
              <a:rPr lang="en-US" dirty="0" smtClean="0"/>
              <a:t>Civil fingerprints are mostly of individuals who have served or are serving in the U.S. military or have been or are employed by the federal government. </a:t>
            </a:r>
          </a:p>
          <a:p>
            <a:r>
              <a:rPr lang="en-US" dirty="0" smtClean="0"/>
              <a:t>In the United States, the FBI manages a fingerprint identification system and database which holds the fingerprints of criminal record subjects</a:t>
            </a:r>
          </a:p>
        </p:txBody>
      </p:sp>
      <p:pic>
        <p:nvPicPr>
          <p:cNvPr id="9" name="Picture 2" descr="http://media.thespec.com/images/73/01/227e115a47fbb6b68bb1f6c14850.jpg"/>
          <p:cNvPicPr>
            <a:picLocks noGrp="1" noChangeAspect="1" noChangeArrowheads="1"/>
          </p:cNvPicPr>
          <p:nvPr>
            <p:ph sz="half" idx="2"/>
          </p:nvPr>
        </p:nvPicPr>
        <p:blipFill>
          <a:blip r:embed="rId2" cstate="print"/>
          <a:srcRect/>
          <a:stretch>
            <a:fillRect/>
          </a:stretch>
        </p:blipFill>
        <p:spPr bwMode="auto">
          <a:xfrm>
            <a:off x="4876800" y="1905000"/>
            <a:ext cx="4038600" cy="2958275"/>
          </a:xfrm>
          <a:prstGeom prst="rect">
            <a:avLst/>
          </a:prstGeom>
          <a:noFill/>
        </p:spPr>
      </p:pic>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10</a:t>
            </a:fld>
            <a:endParaRPr lang="en-US"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pPr marL="411480" lvl="1" indent="0">
              <a:buNone/>
            </a:pPr>
            <a:r>
              <a:rPr lang="en-US" dirty="0" smtClean="0"/>
              <a:t>Explain </a:t>
            </a:r>
            <a:r>
              <a:rPr lang="en-US" dirty="0" smtClean="0"/>
              <a:t>the difference between the automated fingerprint identification systems (AFIS) now used by some law enforcement agencies and the biometric fingerprint systems used to control access to places like buildings, airports, and computer rooms.</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11</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Automated Fingerprint Identification System (AFIS)</a:t>
            </a:r>
          </a:p>
        </p:txBody>
      </p:sp>
      <p:sp>
        <p:nvSpPr>
          <p:cNvPr id="67587" name="Rectangle 3"/>
          <p:cNvSpPr>
            <a:spLocks noGrp="1" noChangeArrowheads="1"/>
          </p:cNvSpPr>
          <p:nvPr>
            <p:ph idx="1"/>
          </p:nvPr>
        </p:nvSpPr>
        <p:spPr/>
        <p:txBody>
          <a:bodyPr/>
          <a:lstStyle/>
          <a:p>
            <a:pPr eaLnBrk="1" hangingPunct="1"/>
            <a:r>
              <a:rPr lang="en-US" sz="2800" dirty="0" smtClean="0"/>
              <a:t>In the early 1970s, the FBI and the National Bureau of Standards conducted feasibility research for establishing an automated fingerprint identification process.</a:t>
            </a:r>
          </a:p>
          <a:p>
            <a:pPr eaLnBrk="1" hangingPunct="1"/>
            <a:r>
              <a:rPr lang="en-US" sz="2800" dirty="0" smtClean="0"/>
              <a:t>AFIS allows law enforcement agencies to conduct comparisons of applicant and suspect fingerprints with literally thousands or millions of file prints in a matter of minutes.</a:t>
            </a:r>
          </a:p>
        </p:txBody>
      </p:sp>
      <p:sp>
        <p:nvSpPr>
          <p:cNvPr id="4" name="Slide Number Placeholder 3"/>
          <p:cNvSpPr>
            <a:spLocks noGrp="1"/>
          </p:cNvSpPr>
          <p:nvPr>
            <p:ph type="sldNum" sz="quarter" idx="12"/>
          </p:nvPr>
        </p:nvSpPr>
        <p:spPr/>
        <p:txBody>
          <a:bodyPr/>
          <a:lstStyle/>
          <a:p>
            <a:pPr>
              <a:defRPr/>
            </a:pPr>
            <a:fld id="{030768A4-77E7-43C0-9F76-438D6FE237BA}" type="slidenum">
              <a:rPr lang="en-US" smtClean="0"/>
              <a:pPr>
                <a:defRPr/>
              </a:pPr>
              <a:t>12</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Automated Fingerprint Identification System (AFIS)</a:t>
            </a:r>
          </a:p>
        </p:txBody>
      </p:sp>
      <p:sp>
        <p:nvSpPr>
          <p:cNvPr id="68611" name="Rectangle 3"/>
          <p:cNvSpPr>
            <a:spLocks noGrp="1" noChangeArrowheads="1"/>
          </p:cNvSpPr>
          <p:nvPr>
            <p:ph idx="1"/>
          </p:nvPr>
        </p:nvSpPr>
        <p:spPr/>
        <p:txBody>
          <a:bodyPr/>
          <a:lstStyle/>
          <a:p>
            <a:pPr eaLnBrk="1" hangingPunct="1"/>
            <a:r>
              <a:rPr lang="en-US" sz="2800" dirty="0" smtClean="0"/>
              <a:t>AFIS has two major duties</a:t>
            </a:r>
          </a:p>
          <a:p>
            <a:pPr lvl="1" eaLnBrk="1" hangingPunct="1"/>
            <a:r>
              <a:rPr lang="en-US" dirty="0" smtClean="0"/>
              <a:t>First is performing the functions of classifying searching and matching prints</a:t>
            </a:r>
          </a:p>
          <a:p>
            <a:pPr lvl="1" eaLnBrk="1" hangingPunct="1"/>
            <a:r>
              <a:rPr lang="en-US" dirty="0" smtClean="0"/>
              <a:t>Second is the storage and retrieval of fingerprints data</a:t>
            </a:r>
          </a:p>
          <a:p>
            <a:pPr eaLnBrk="1" hangingPunct="1"/>
            <a:r>
              <a:rPr lang="en-US" sz="2800" dirty="0" smtClean="0"/>
              <a:t>In July 1999, law enforcement agencies began to have access to the FBI’S Integrated Automated Fingerprint Identification System (IAFIA), a national on-line fingerprint and criminal history database with identification and response capabilities</a:t>
            </a:r>
          </a:p>
        </p:txBody>
      </p:sp>
      <p:sp>
        <p:nvSpPr>
          <p:cNvPr id="4" name="Slide Number Placeholder 3"/>
          <p:cNvSpPr>
            <a:spLocks noGrp="1"/>
          </p:cNvSpPr>
          <p:nvPr>
            <p:ph type="sldNum" sz="quarter" idx="12"/>
          </p:nvPr>
        </p:nvSpPr>
        <p:spPr/>
        <p:txBody>
          <a:bodyPr/>
          <a:lstStyle/>
          <a:p>
            <a:pPr>
              <a:defRPr/>
            </a:pPr>
            <a:fld id="{B526BE44-735C-4434-ACEE-E8AEDE3A2583}" type="slidenum">
              <a:rPr lang="en-US" smtClean="0"/>
              <a:pPr>
                <a:defRPr/>
              </a:pPr>
              <a:t>13</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95400" y="152400"/>
            <a:ext cx="7391400" cy="1251062"/>
          </a:xfrm>
        </p:spPr>
        <p:txBody>
          <a:bodyPr>
            <a:normAutofit fontScale="90000"/>
          </a:bodyPr>
          <a:lstStyle/>
          <a:p>
            <a:pPr eaLnBrk="1" hangingPunct="1">
              <a:defRPr/>
            </a:pPr>
            <a:r>
              <a:rPr lang="en-US" dirty="0" smtClean="0"/>
              <a:t>Automated Fingerprint Identification System (AFIS)</a:t>
            </a:r>
          </a:p>
        </p:txBody>
      </p:sp>
      <p:sp>
        <p:nvSpPr>
          <p:cNvPr id="70659" name="Rectangle 3"/>
          <p:cNvSpPr>
            <a:spLocks noGrp="1" noChangeArrowheads="1"/>
          </p:cNvSpPr>
          <p:nvPr>
            <p:ph sz="half" idx="1"/>
          </p:nvPr>
        </p:nvSpPr>
        <p:spPr>
          <a:xfrm>
            <a:off x="4267200" y="1676400"/>
            <a:ext cx="4724400" cy="5181600"/>
          </a:xfrm>
        </p:spPr>
        <p:txBody>
          <a:bodyPr>
            <a:normAutofit fontScale="85000" lnSpcReduction="20000"/>
          </a:bodyPr>
          <a:lstStyle/>
          <a:p>
            <a:pPr eaLnBrk="1" hangingPunct="1"/>
            <a:r>
              <a:rPr lang="en-US" sz="3100" dirty="0" smtClean="0"/>
              <a:t>The local police agency must have a </a:t>
            </a:r>
            <a:r>
              <a:rPr lang="en-US" sz="3100" dirty="0" smtClean="0">
                <a:solidFill>
                  <a:srgbClr val="FF3300"/>
                </a:solidFill>
              </a:rPr>
              <a:t>live-scan fingerprint terminal</a:t>
            </a:r>
            <a:r>
              <a:rPr lang="en-US" sz="3100" dirty="0" smtClean="0"/>
              <a:t>. </a:t>
            </a:r>
          </a:p>
          <a:p>
            <a:pPr eaLnBrk="1" hangingPunct="1"/>
            <a:r>
              <a:rPr lang="en-US" sz="3100" dirty="0" smtClean="0"/>
              <a:t>The agency may then:</a:t>
            </a:r>
          </a:p>
          <a:p>
            <a:pPr lvl="1" eaLnBrk="1" hangingPunct="1"/>
            <a:r>
              <a:rPr lang="en-US" sz="2600" dirty="0" smtClean="0"/>
              <a:t>Scan an arrestee's prints and mug shots.</a:t>
            </a:r>
          </a:p>
          <a:p>
            <a:pPr lvl="1" eaLnBrk="1" hangingPunct="1"/>
            <a:r>
              <a:rPr lang="en-US" sz="2600" dirty="0" smtClean="0"/>
              <a:t>Electronically transmit the prints, mug shots and personal information to their state's network for fingerprint checks.</a:t>
            </a:r>
          </a:p>
          <a:p>
            <a:pPr eaLnBrk="1" hangingPunct="1"/>
            <a:r>
              <a:rPr lang="en-US" sz="3100" dirty="0" smtClean="0"/>
              <a:t>The state agency then transmits the same information to the FBI fingerprint repository for matches.</a:t>
            </a:r>
          </a:p>
        </p:txBody>
      </p:sp>
      <p:pic>
        <p:nvPicPr>
          <p:cNvPr id="61441" name="Picture 1"/>
          <p:cNvPicPr>
            <a:picLocks noGrp="1" noChangeAspect="1" noChangeArrowheads="1"/>
          </p:cNvPicPr>
          <p:nvPr>
            <p:ph sz="half" idx="2"/>
          </p:nvPr>
        </p:nvPicPr>
        <p:blipFill>
          <a:blip r:embed="rId2" cstate="print"/>
          <a:srcRect/>
          <a:stretch>
            <a:fillRect/>
          </a:stretch>
        </p:blipFill>
        <p:spPr bwMode="auto">
          <a:xfrm>
            <a:off x="381000" y="1676400"/>
            <a:ext cx="3505200" cy="23624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C6D0BE7-3769-4307-99EC-6E08417D1769}" type="slidenum">
              <a:rPr lang="en-US" smtClean="0"/>
              <a:pPr>
                <a:defRPr/>
              </a:pPr>
              <a:t>14</a:t>
            </a:fld>
            <a:endParaRPr lang="en-US" b="0"/>
          </a:p>
        </p:txBody>
      </p:sp>
      <p:pic>
        <p:nvPicPr>
          <p:cNvPr id="61442" name="Picture 2"/>
          <p:cNvPicPr>
            <a:picLocks noChangeAspect="1" noChangeArrowheads="1"/>
          </p:cNvPicPr>
          <p:nvPr/>
        </p:nvPicPr>
        <p:blipFill>
          <a:blip r:embed="rId3" cstate="print"/>
          <a:srcRect/>
          <a:stretch>
            <a:fillRect/>
          </a:stretch>
        </p:blipFill>
        <p:spPr bwMode="auto">
          <a:xfrm>
            <a:off x="1752600" y="4114800"/>
            <a:ext cx="2133600" cy="25809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fade">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fade">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fade">
                                      <p:cBhvr>
                                        <p:cTn id="27"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155448"/>
            <a:ext cx="7848600" cy="1252728"/>
          </a:xfrm>
        </p:spPr>
        <p:txBody>
          <a:bodyPr>
            <a:normAutofit fontScale="90000"/>
          </a:bodyPr>
          <a:lstStyle/>
          <a:p>
            <a:pPr>
              <a:defRPr/>
            </a:pPr>
            <a:r>
              <a:rPr lang="en-US" dirty="0" smtClean="0"/>
              <a:t>Automated Fingerprint Identification System (AFIS)</a:t>
            </a:r>
          </a:p>
        </p:txBody>
      </p:sp>
      <p:sp>
        <p:nvSpPr>
          <p:cNvPr id="64515" name="Rectangle 3"/>
          <p:cNvSpPr>
            <a:spLocks noGrp="1" noChangeArrowheads="1"/>
          </p:cNvSpPr>
          <p:nvPr>
            <p:ph idx="1"/>
          </p:nvPr>
        </p:nvSpPr>
        <p:spPr>
          <a:xfrm>
            <a:off x="685800" y="1981200"/>
            <a:ext cx="7772400" cy="4572000"/>
          </a:xfrm>
        </p:spPr>
        <p:txBody>
          <a:bodyPr/>
          <a:lstStyle/>
          <a:p>
            <a:pPr eaLnBrk="1" hangingPunct="1"/>
            <a:r>
              <a:rPr lang="en-US" sz="2800" dirty="0" smtClean="0">
                <a:solidFill>
                  <a:srgbClr val="FF3300"/>
                </a:solidFill>
              </a:rPr>
              <a:t>Capture</a:t>
            </a:r>
            <a:r>
              <a:rPr lang="en-US" sz="2800" dirty="0" smtClean="0"/>
              <a:t>: a physical sample is captured by the system during enrollment.</a:t>
            </a:r>
          </a:p>
          <a:p>
            <a:pPr eaLnBrk="1" hangingPunct="1"/>
            <a:r>
              <a:rPr lang="en-US" sz="2800" dirty="0" smtClean="0">
                <a:solidFill>
                  <a:srgbClr val="FF3300"/>
                </a:solidFill>
              </a:rPr>
              <a:t>Extraction</a:t>
            </a:r>
            <a:r>
              <a:rPr lang="en-US" sz="2800" dirty="0" smtClean="0"/>
              <a:t>: unique data is extracted from the sample and a mathematical template is created.</a:t>
            </a:r>
          </a:p>
          <a:p>
            <a:pPr eaLnBrk="1" hangingPunct="1"/>
            <a:r>
              <a:rPr lang="en-US" sz="2800" dirty="0" smtClean="0">
                <a:solidFill>
                  <a:srgbClr val="FF3300"/>
                </a:solidFill>
              </a:rPr>
              <a:t>Comparison</a:t>
            </a:r>
            <a:r>
              <a:rPr lang="en-US" sz="2800" dirty="0" smtClean="0"/>
              <a:t>: the mathematical code is then compared with a new sample.</a:t>
            </a:r>
          </a:p>
          <a:p>
            <a:pPr eaLnBrk="1" hangingPunct="1"/>
            <a:r>
              <a:rPr lang="en-US" sz="2800" dirty="0" smtClean="0">
                <a:solidFill>
                  <a:srgbClr val="FF3300"/>
                </a:solidFill>
              </a:rPr>
              <a:t>Match/Non-match</a:t>
            </a:r>
            <a:r>
              <a:rPr lang="en-US" sz="2800" dirty="0" smtClean="0"/>
              <a:t>: the system then decides if the features extracted from the new sample are a match or a non-match.</a:t>
            </a:r>
          </a:p>
        </p:txBody>
      </p:sp>
      <p:sp>
        <p:nvSpPr>
          <p:cNvPr id="4" name="Slide Number Placeholder 3"/>
          <p:cNvSpPr>
            <a:spLocks noGrp="1"/>
          </p:cNvSpPr>
          <p:nvPr>
            <p:ph type="sldNum" sz="quarter" idx="12"/>
          </p:nvPr>
        </p:nvSpPr>
        <p:spPr/>
        <p:txBody>
          <a:bodyPr/>
          <a:lstStyle/>
          <a:p>
            <a:pPr>
              <a:defRPr/>
            </a:pPr>
            <a:fld id="{348FAC09-2958-4205-AE42-D9EB40B67A8A}" type="slidenum">
              <a:rPr lang="en-US" smtClean="0"/>
              <a:pPr>
                <a:defRPr/>
              </a:pPr>
              <a:t>15</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251062"/>
          </a:xfrm>
        </p:spPr>
        <p:txBody>
          <a:bodyPr/>
          <a:lstStyle/>
          <a:p>
            <a:r>
              <a:rPr lang="en-US" dirty="0" smtClean="0"/>
              <a:t>Fingerprint Minutia Capture</a:t>
            </a:r>
            <a:endParaRPr lang="en-US" dirty="0"/>
          </a:p>
        </p:txBody>
      </p:sp>
      <p:pic>
        <p:nvPicPr>
          <p:cNvPr id="93186" name="Picture 2"/>
          <p:cNvPicPr>
            <a:picLocks noGrp="1" noChangeAspect="1" noChangeArrowheads="1"/>
          </p:cNvPicPr>
          <p:nvPr>
            <p:ph sz="half" idx="1"/>
          </p:nvPr>
        </p:nvPicPr>
        <p:blipFill>
          <a:blip r:embed="rId2" cstate="print">
            <a:clrChange>
              <a:clrFrom>
                <a:srgbClr val="FFFFFF"/>
              </a:clrFrom>
              <a:clrTo>
                <a:srgbClr val="FFFFFF">
                  <a:alpha val="0"/>
                </a:srgbClr>
              </a:clrTo>
            </a:clrChange>
          </a:blip>
          <a:srcRect/>
          <a:stretch>
            <a:fillRect/>
          </a:stretch>
        </p:blipFill>
        <p:spPr bwMode="auto">
          <a:xfrm>
            <a:off x="457200" y="1600200"/>
            <a:ext cx="8185357" cy="2819400"/>
          </a:xfrm>
          <a:prstGeom prst="rect">
            <a:avLst/>
          </a:prstGeom>
          <a:noFill/>
          <a:ln w="9525">
            <a:noFill/>
            <a:miter lim="800000"/>
            <a:headEnd/>
            <a:tailEnd/>
          </a:ln>
        </p:spPr>
      </p:pic>
      <p:sp>
        <p:nvSpPr>
          <p:cNvPr id="4" name="Content Placeholder 3"/>
          <p:cNvSpPr>
            <a:spLocks noGrp="1"/>
          </p:cNvSpPr>
          <p:nvPr>
            <p:ph sz="half" idx="2"/>
          </p:nvPr>
        </p:nvSpPr>
        <p:spPr>
          <a:xfrm>
            <a:off x="381000" y="4343400"/>
            <a:ext cx="8763000" cy="2514600"/>
          </a:xfrm>
        </p:spPr>
        <p:txBody>
          <a:bodyPr>
            <a:normAutofit/>
          </a:bodyPr>
          <a:lstStyle/>
          <a:p>
            <a:pPr>
              <a:lnSpc>
                <a:spcPts val="2200"/>
              </a:lnSpc>
            </a:pPr>
            <a:r>
              <a:rPr lang="en-US" sz="2400" dirty="0" smtClean="0"/>
              <a:t>Minutia points occur where the lines of the ridges begin, end, branch off and merge with other ridge lines. </a:t>
            </a:r>
          </a:p>
          <a:p>
            <a:pPr>
              <a:lnSpc>
                <a:spcPts val="2200"/>
              </a:lnSpc>
            </a:pPr>
            <a:r>
              <a:rPr lang="en-US" sz="2400" dirty="0" smtClean="0"/>
              <a:t>These points are mapped and a line is drawn between each point. </a:t>
            </a:r>
          </a:p>
          <a:p>
            <a:pPr>
              <a:lnSpc>
                <a:spcPts val="2200"/>
              </a:lnSpc>
            </a:pPr>
            <a:r>
              <a:rPr lang="en-US" sz="2400" dirty="0" smtClean="0"/>
              <a:t>This creates a map of how each point relates to the other points. </a:t>
            </a:r>
          </a:p>
          <a:p>
            <a:pPr>
              <a:lnSpc>
                <a:spcPts val="2200"/>
              </a:lnSpc>
            </a:pPr>
            <a:r>
              <a:rPr lang="en-US" sz="2400" dirty="0" smtClean="0"/>
              <a:t>The map is then stored as a data stream called a minutia template in a database for future comparison with other presented fingerprints.</a:t>
            </a:r>
          </a:p>
          <a:p>
            <a:pPr>
              <a:lnSpc>
                <a:spcPts val="2200"/>
              </a:lnSpc>
            </a:pPr>
            <a:endParaRPr lang="en-US" sz="2400" dirty="0" smtClean="0"/>
          </a:p>
        </p:txBody>
      </p:sp>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16</a:t>
            </a:fld>
            <a:endParaRPr lang="en-US"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2400"/>
            <a:ext cx="7391400" cy="1251062"/>
          </a:xfrm>
        </p:spPr>
        <p:txBody>
          <a:bodyPr/>
          <a:lstStyle/>
          <a:p>
            <a:r>
              <a:rPr lang="en-US" dirty="0" smtClean="0"/>
              <a:t>Fingerprint Minutia Capture</a:t>
            </a:r>
            <a:endParaRPr lang="en-US" dirty="0"/>
          </a:p>
        </p:txBody>
      </p:sp>
      <p:sp>
        <p:nvSpPr>
          <p:cNvPr id="7" name="Content Placeholder 6"/>
          <p:cNvSpPr>
            <a:spLocks noGrp="1"/>
          </p:cNvSpPr>
          <p:nvPr>
            <p:ph sz="half" idx="1"/>
          </p:nvPr>
        </p:nvSpPr>
        <p:spPr>
          <a:xfrm>
            <a:off x="457200" y="1773936"/>
            <a:ext cx="4114800" cy="4623816"/>
          </a:xfrm>
        </p:spPr>
        <p:txBody>
          <a:bodyPr>
            <a:normAutofit/>
          </a:bodyPr>
          <a:lstStyle/>
          <a:p>
            <a:r>
              <a:rPr lang="en-US" dirty="0" smtClean="0"/>
              <a:t>It is important to note that during the entire process:</a:t>
            </a:r>
          </a:p>
          <a:p>
            <a:pPr lvl="1"/>
            <a:r>
              <a:rPr lang="en-US" dirty="0" smtClean="0"/>
              <a:t>no fingerprint images are stored on the system. </a:t>
            </a:r>
          </a:p>
          <a:p>
            <a:pPr lvl="1"/>
            <a:r>
              <a:rPr lang="en-US" dirty="0" smtClean="0"/>
              <a:t>a fingerprint image cannot be recreated from the minutia template.</a:t>
            </a:r>
            <a:endParaRPr lang="en-US" dirty="0"/>
          </a:p>
        </p:txBody>
      </p:sp>
      <p:pic>
        <p:nvPicPr>
          <p:cNvPr id="94210" name="Picture 2"/>
          <p:cNvPicPr>
            <a:picLocks noGrp="1" noChangeAspect="1" noChangeArrowheads="1"/>
          </p:cNvPicPr>
          <p:nvPr>
            <p:ph sz="half" idx="2"/>
          </p:nvPr>
        </p:nvPicPr>
        <p:blipFill>
          <a:blip r:embed="rId2" cstate="print"/>
          <a:srcRect/>
          <a:stretch>
            <a:fillRect/>
          </a:stretch>
        </p:blipFill>
        <p:spPr bwMode="auto">
          <a:xfrm>
            <a:off x="4724400" y="1981200"/>
            <a:ext cx="4049986"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9B84DE5-9F49-4B02-93EC-4C1DAEAE99D8}" type="slidenum">
              <a:rPr lang="en-US" smtClean="0"/>
              <a:pPr>
                <a:defRPr/>
              </a:pPr>
              <a:t>17</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152400"/>
            <a:ext cx="7848600" cy="1251062"/>
          </a:xfrm>
        </p:spPr>
        <p:txBody>
          <a:bodyPr>
            <a:normAutofit/>
          </a:bodyPr>
          <a:lstStyle/>
          <a:p>
            <a:pPr eaLnBrk="1" hangingPunct="1">
              <a:defRPr/>
            </a:pPr>
            <a:r>
              <a:rPr lang="en-US" dirty="0" smtClean="0"/>
              <a:t>AFIS Fingerprint Comparison</a:t>
            </a:r>
          </a:p>
        </p:txBody>
      </p:sp>
      <p:sp>
        <p:nvSpPr>
          <p:cNvPr id="69635" name="Rectangle 3"/>
          <p:cNvSpPr>
            <a:spLocks noGrp="1" noChangeArrowheads="1"/>
          </p:cNvSpPr>
          <p:nvPr>
            <p:ph sz="half" idx="1"/>
          </p:nvPr>
        </p:nvSpPr>
        <p:spPr>
          <a:xfrm>
            <a:off x="228600" y="1773936"/>
            <a:ext cx="4191000" cy="4623816"/>
          </a:xfrm>
        </p:spPr>
        <p:txBody>
          <a:bodyPr>
            <a:normAutofit/>
          </a:bodyPr>
          <a:lstStyle/>
          <a:p>
            <a:pPr eaLnBrk="1" hangingPunct="1"/>
            <a:r>
              <a:rPr lang="en-US" sz="2400" dirty="0" smtClean="0"/>
              <a:t>Latent prints can be searched against a file of 500,000 prints in one half hour.</a:t>
            </a:r>
          </a:p>
          <a:p>
            <a:pPr eaLnBrk="1" hangingPunct="1"/>
            <a:r>
              <a:rPr lang="en-US" sz="2400" dirty="0" smtClean="0"/>
              <a:t>The system produces a list of </a:t>
            </a:r>
            <a:r>
              <a:rPr lang="en-US" sz="2400" dirty="0" err="1" smtClean="0"/>
              <a:t>possibles</a:t>
            </a:r>
            <a:r>
              <a:rPr lang="en-US" sz="2400" dirty="0" smtClean="0"/>
              <a:t> called a candidate list.</a:t>
            </a:r>
          </a:p>
          <a:p>
            <a:pPr eaLnBrk="1" hangingPunct="1"/>
            <a:r>
              <a:rPr lang="en-US" sz="2400" dirty="0" smtClean="0"/>
              <a:t>This list is then checked by a qualified fingerprint examiner.</a:t>
            </a:r>
          </a:p>
        </p:txBody>
      </p:sp>
      <p:pic>
        <p:nvPicPr>
          <p:cNvPr id="62467" name="Picture 3"/>
          <p:cNvPicPr>
            <a:picLocks noGrp="1" noChangeAspect="1" noChangeArrowheads="1"/>
          </p:cNvPicPr>
          <p:nvPr>
            <p:ph sz="half" idx="2"/>
          </p:nvPr>
        </p:nvPicPr>
        <p:blipFill>
          <a:blip r:embed="rId2" cstate="print"/>
          <a:srcRect l="4595" r="6155"/>
          <a:stretch>
            <a:fillRect/>
          </a:stretch>
        </p:blipFill>
        <p:spPr bwMode="auto">
          <a:xfrm>
            <a:off x="4267199" y="1676400"/>
            <a:ext cx="4707835"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B5A007B-D5C7-4B50-BF45-EFDE6FAF0B6B}" type="slidenum">
              <a:rPr lang="en-US" smtClean="0"/>
              <a:pPr>
                <a:defRPr/>
              </a:pPr>
              <a:t>18</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251062"/>
          </a:xfrm>
        </p:spPr>
        <p:txBody>
          <a:bodyPr/>
          <a:lstStyle/>
          <a:p>
            <a:r>
              <a:rPr lang="en-US" dirty="0" smtClean="0"/>
              <a:t>Biometrics</a:t>
            </a:r>
            <a:endParaRPr lang="en-US" dirty="0"/>
          </a:p>
        </p:txBody>
      </p:sp>
      <p:sp>
        <p:nvSpPr>
          <p:cNvPr id="3" name="Content Placeholder 2"/>
          <p:cNvSpPr>
            <a:spLocks noGrp="1"/>
          </p:cNvSpPr>
          <p:nvPr>
            <p:ph sz="half" idx="1"/>
          </p:nvPr>
        </p:nvSpPr>
        <p:spPr>
          <a:xfrm>
            <a:off x="0" y="1773936"/>
            <a:ext cx="5410200" cy="4623816"/>
          </a:xfrm>
        </p:spPr>
        <p:txBody>
          <a:bodyPr>
            <a:normAutofit/>
          </a:bodyPr>
          <a:lstStyle/>
          <a:p>
            <a:r>
              <a:rPr lang="en-US" dirty="0" smtClean="0"/>
              <a:t>Biometrics is the automated method of recognizing a person based on a physiological (i.e. fingerprints) characteristic. </a:t>
            </a:r>
          </a:p>
          <a:p>
            <a:r>
              <a:rPr lang="en-US" dirty="0" smtClean="0"/>
              <a:t>Biometric technologies are becoming the foundation of highly secure identification and personal verification systems.</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19</a:t>
            </a:fld>
            <a:endParaRPr lang="en-US" b="0"/>
          </a:p>
        </p:txBody>
      </p:sp>
      <p:pic>
        <p:nvPicPr>
          <p:cNvPr id="7" name="Picture 2" descr="http://www.hrindustries.co.uk/images/biometric-fingerprint-reader.png"/>
          <p:cNvPicPr>
            <a:picLocks noGrp="1" noChangeAspect="1" noChangeArrowheads="1"/>
          </p:cNvPicPr>
          <p:nvPr>
            <p:ph sz="half" idx="2"/>
          </p:nvPr>
        </p:nvPicPr>
        <p:blipFill>
          <a:blip r:embed="rId2" cstate="print"/>
          <a:srcRect r="9434"/>
          <a:stretch>
            <a:fillRect/>
          </a:stretch>
        </p:blipFill>
        <p:spPr bwMode="auto">
          <a:xfrm>
            <a:off x="5181600" y="1905000"/>
            <a:ext cx="3657600" cy="29764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Fingerprinting Merit </a:t>
            </a:r>
            <a:r>
              <a:rPr lang="en-US" dirty="0" smtClean="0"/>
              <a:t>Badge Requirements</a:t>
            </a:r>
            <a:endParaRPr lang="en-US" dirty="0"/>
          </a:p>
        </p:txBody>
      </p:sp>
      <p:sp>
        <p:nvSpPr>
          <p:cNvPr id="3" name="Content Placeholder 2"/>
          <p:cNvSpPr>
            <a:spLocks noGrp="1"/>
          </p:cNvSpPr>
          <p:nvPr>
            <p:ph idx="1"/>
          </p:nvPr>
        </p:nvSpPr>
        <p:spPr/>
        <p:txBody>
          <a:bodyPr>
            <a:normAutofit fontScale="77500" lnSpcReduction="20000"/>
          </a:bodyPr>
          <a:lstStyle/>
          <a:p>
            <a:pPr marL="633222" indent="-514350">
              <a:buFont typeface="+mj-lt"/>
              <a:buAutoNum type="arabicPeriod"/>
            </a:pPr>
            <a:r>
              <a:rPr lang="en-US" dirty="0" smtClean="0"/>
              <a:t>Give </a:t>
            </a:r>
            <a:r>
              <a:rPr lang="en-US" dirty="0"/>
              <a:t>a short history of fingerprinting. Tell the difference between civil and criminal identification. </a:t>
            </a:r>
          </a:p>
          <a:p>
            <a:pPr marL="633222" indent="-514350">
              <a:buFont typeface="+mj-lt"/>
              <a:buAutoNum type="arabicPeriod"/>
            </a:pPr>
            <a:r>
              <a:rPr lang="en-US" dirty="0" smtClean="0"/>
              <a:t>Explain </a:t>
            </a:r>
            <a:r>
              <a:rPr lang="en-US" dirty="0"/>
              <a:t>the difference between the automated fingerprint identification systems (AFIS) now used by some law enforcement agencies and the biometric fingerprint systems used to control access to places like buildings, airports, and computer rooms. </a:t>
            </a:r>
          </a:p>
          <a:p>
            <a:pPr marL="633222" indent="-514350">
              <a:buFont typeface="+mj-lt"/>
              <a:buAutoNum type="arabicPeriod"/>
            </a:pPr>
            <a:r>
              <a:rPr lang="en-US" dirty="0" smtClean="0"/>
              <a:t>Do the following: </a:t>
            </a:r>
          </a:p>
          <a:p>
            <a:pPr marL="925830" lvl="1" indent="-514350">
              <a:buFont typeface="+mj-lt"/>
              <a:buAutoNum type="alphaLcPeriod"/>
            </a:pPr>
            <a:r>
              <a:rPr lang="en-US" dirty="0" smtClean="0"/>
              <a:t>Name the surfaces of the body where friction or papillary ridges are found. </a:t>
            </a:r>
          </a:p>
          <a:p>
            <a:pPr marL="925830" lvl="1" indent="-514350">
              <a:buFont typeface="+mj-lt"/>
              <a:buAutoNum type="alphaLcPeriod"/>
            </a:pPr>
            <a:r>
              <a:rPr lang="en-US" dirty="0" smtClean="0"/>
              <a:t>Name the two basic principles supporting the science of fingerprints and give a brief explanation of each principle. </a:t>
            </a:r>
          </a:p>
          <a:p>
            <a:pPr marL="925830" lvl="1" indent="-514350">
              <a:buFont typeface="+mj-lt"/>
              <a:buAutoNum type="alphaLcPeriod"/>
            </a:pPr>
            <a:r>
              <a:rPr lang="en-US" dirty="0" smtClean="0"/>
              <a:t>Explain what it takes to positively identify a person using fingerprints. </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extLst>
      <p:ext uri="{BB962C8B-B14F-4D97-AF65-F5344CB8AC3E}">
        <p14:creationId xmlns:p14="http://schemas.microsoft.com/office/powerpoint/2010/main" val="242356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Biometrics</a:t>
            </a:r>
            <a:endParaRPr lang="en-US" dirty="0"/>
          </a:p>
        </p:txBody>
      </p:sp>
      <p:sp>
        <p:nvSpPr>
          <p:cNvPr id="3" name="Content Placeholder 2"/>
          <p:cNvSpPr>
            <a:spLocks noGrp="1"/>
          </p:cNvSpPr>
          <p:nvPr>
            <p:ph idx="1"/>
          </p:nvPr>
        </p:nvSpPr>
        <p:spPr>
          <a:xfrm>
            <a:off x="457200" y="1775191"/>
            <a:ext cx="8229600" cy="2187209"/>
          </a:xfrm>
        </p:spPr>
        <p:txBody>
          <a:bodyPr/>
          <a:lstStyle/>
          <a:p>
            <a:r>
              <a:rPr lang="en-US" dirty="0" smtClean="0"/>
              <a:t>Biometric authentication requires comparing a stored biometric sample against a newly captured biometric sample (for example, a fingerprint captured during a login). </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20</a:t>
            </a:fld>
            <a:endParaRPr lang="en-US" b="0"/>
          </a:p>
        </p:txBody>
      </p:sp>
      <p:pic>
        <p:nvPicPr>
          <p:cNvPr id="103426" name="Picture 2" descr="http://www.globalsecurity.org/security/systems/images/biometric-intro.gif"/>
          <p:cNvPicPr>
            <a:picLocks noChangeAspect="1" noChangeArrowheads="1"/>
          </p:cNvPicPr>
          <p:nvPr/>
        </p:nvPicPr>
        <p:blipFill>
          <a:blip r:embed="rId2" cstate="print"/>
          <a:srcRect/>
          <a:stretch>
            <a:fillRect/>
          </a:stretch>
        </p:blipFill>
        <p:spPr bwMode="auto">
          <a:xfrm>
            <a:off x="1066800" y="3886200"/>
            <a:ext cx="6858000" cy="26479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Biometrics</a:t>
            </a:r>
            <a:endParaRPr lang="en-US" dirty="0"/>
          </a:p>
        </p:txBody>
      </p:sp>
      <p:sp>
        <p:nvSpPr>
          <p:cNvPr id="3" name="Content Placeholder 2"/>
          <p:cNvSpPr>
            <a:spLocks noGrp="1"/>
          </p:cNvSpPr>
          <p:nvPr>
            <p:ph idx="1"/>
          </p:nvPr>
        </p:nvSpPr>
        <p:spPr/>
        <p:txBody>
          <a:bodyPr>
            <a:normAutofit/>
          </a:bodyPr>
          <a:lstStyle/>
          <a:p>
            <a:r>
              <a:rPr lang="en-US" dirty="0" smtClean="0"/>
              <a:t>Danger to owners of biometrically secured items.</a:t>
            </a:r>
          </a:p>
          <a:p>
            <a:pPr lvl="1"/>
            <a:r>
              <a:rPr lang="en-US" dirty="0" smtClean="0"/>
              <a:t>When thieves cannot get access to secure properties, there is a chance that the thieves will stalk and assault the property owner to gain access. </a:t>
            </a:r>
          </a:p>
          <a:p>
            <a:pPr lvl="1"/>
            <a:r>
              <a:rPr lang="en-US" dirty="0" smtClean="0"/>
              <a:t>For example, in 2005, Malaysian car thieves cut off the finger of a Mercedes-Benz S-Class owner when attempting to steal the car.</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21</a:t>
            </a:fld>
            <a:endParaRPr lang="en-US"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pPr marL="411480" lvl="1" indent="0">
              <a:buNone/>
            </a:pPr>
            <a:r>
              <a:rPr lang="en-US" dirty="0" smtClean="0"/>
              <a:t>Do </a:t>
            </a:r>
            <a:r>
              <a:rPr lang="en-US" dirty="0" smtClean="0"/>
              <a:t>the following: </a:t>
            </a:r>
          </a:p>
          <a:p>
            <a:pPr marL="1191006" lvl="2" indent="-514350">
              <a:buFont typeface="+mj-lt"/>
              <a:buAutoNum type="alphaLcPeriod"/>
            </a:pPr>
            <a:r>
              <a:rPr lang="en-US" dirty="0" smtClean="0"/>
              <a:t>Name the surfaces of the body where friction or papillary ridges are found. </a:t>
            </a:r>
          </a:p>
          <a:p>
            <a:pPr marL="1191006" lvl="2" indent="-514350">
              <a:buFont typeface="+mj-lt"/>
              <a:buAutoNum type="alphaLcPeriod"/>
            </a:pPr>
            <a:r>
              <a:rPr lang="en-US" dirty="0" smtClean="0"/>
              <a:t>Name the two basic principles supporting the science of fingerprints and give a brief explanation of each principle. </a:t>
            </a:r>
          </a:p>
          <a:p>
            <a:pPr marL="1191006" lvl="2" indent="-514350">
              <a:buFont typeface="+mj-lt"/>
              <a:buAutoNum type="alphaLcPeriod"/>
            </a:pPr>
            <a:r>
              <a:rPr lang="en-US" dirty="0" smtClean="0"/>
              <a:t>Explain what it takes to positively identify a person using fingerprints. </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22</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155448"/>
            <a:ext cx="7391400" cy="1252728"/>
          </a:xfrm>
        </p:spPr>
        <p:txBody>
          <a:bodyPr/>
          <a:lstStyle/>
          <a:p>
            <a:pPr eaLnBrk="1" hangingPunct="1">
              <a:defRPr/>
            </a:pPr>
            <a:r>
              <a:rPr lang="en-US" dirty="0" smtClean="0"/>
              <a:t>What Are Fingerprints?</a:t>
            </a:r>
          </a:p>
        </p:txBody>
      </p:sp>
      <p:sp>
        <p:nvSpPr>
          <p:cNvPr id="34819" name="Content Placeholder 4"/>
          <p:cNvSpPr>
            <a:spLocks noGrp="1"/>
          </p:cNvSpPr>
          <p:nvPr>
            <p:ph idx="1"/>
          </p:nvPr>
        </p:nvSpPr>
        <p:spPr>
          <a:xfrm>
            <a:off x="457200" y="1775191"/>
            <a:ext cx="4953000" cy="4625609"/>
          </a:xfrm>
        </p:spPr>
        <p:txBody>
          <a:bodyPr>
            <a:normAutofit/>
          </a:bodyPr>
          <a:lstStyle/>
          <a:p>
            <a:r>
              <a:rPr lang="en-GB" sz="2800" dirty="0" smtClean="0"/>
              <a:t>Friction ridge skin pattern.</a:t>
            </a:r>
          </a:p>
          <a:p>
            <a:r>
              <a:rPr lang="en-GB" sz="2800" dirty="0" smtClean="0"/>
              <a:t>Only found on hairless parts of body such as fingers, palms, toes, and soles of feet.</a:t>
            </a:r>
          </a:p>
          <a:p>
            <a:r>
              <a:rPr lang="en-GB" sz="2800" dirty="0" smtClean="0"/>
              <a:t>Composed of ridges (hills) and furrows (valleys).</a:t>
            </a:r>
          </a:p>
          <a:p>
            <a:pPr eaLnBrk="1" hangingPunct="1"/>
            <a:r>
              <a:rPr lang="en-GB" sz="2800" dirty="0" smtClean="0"/>
              <a:t>Designed by nature for firmer grip and resistance to slippage.</a:t>
            </a:r>
            <a:endParaRPr lang="en-US" sz="2800" dirty="0" smtClean="0"/>
          </a:p>
          <a:p>
            <a:endParaRPr lang="en-US" sz="2800" dirty="0" smtClean="0"/>
          </a:p>
        </p:txBody>
      </p:sp>
      <p:sp>
        <p:nvSpPr>
          <p:cNvPr id="7" name="Slide Number Placeholder 6"/>
          <p:cNvSpPr>
            <a:spLocks noGrp="1"/>
          </p:cNvSpPr>
          <p:nvPr>
            <p:ph type="sldNum" sz="quarter" idx="12"/>
          </p:nvPr>
        </p:nvSpPr>
        <p:spPr/>
        <p:txBody>
          <a:bodyPr/>
          <a:lstStyle/>
          <a:p>
            <a:pPr>
              <a:defRPr/>
            </a:pPr>
            <a:fld id="{6BEF4833-B468-4F69-8E1B-05E7BA131EAD}" type="slidenum">
              <a:rPr lang="en-US" smtClean="0"/>
              <a:pPr>
                <a:defRPr/>
              </a:pPr>
              <a:t>23</a:t>
            </a:fld>
            <a:endParaRPr lang="en-US" b="0" dirty="0"/>
          </a:p>
        </p:txBody>
      </p:sp>
      <p:pic>
        <p:nvPicPr>
          <p:cNvPr id="35844" name="Picture 5" descr="fingerprint"/>
          <p:cNvPicPr>
            <a:picLocks noChangeAspect="1" noChangeArrowheads="1"/>
          </p:cNvPicPr>
          <p:nvPr/>
        </p:nvPicPr>
        <p:blipFill>
          <a:blip r:embed="rId2" cstate="print"/>
          <a:srcRect/>
          <a:stretch>
            <a:fillRect/>
          </a:stretch>
        </p:blipFill>
        <p:spPr bwMode="auto">
          <a:xfrm>
            <a:off x="5791200" y="1905000"/>
            <a:ext cx="2743200" cy="3291840"/>
          </a:xfrm>
          <a:prstGeom prst="rect">
            <a:avLst/>
          </a:prstGeom>
          <a:noFill/>
          <a:ln w="38100">
            <a:solidFill>
              <a:srgbClr val="5F5F5F"/>
            </a:solidFill>
            <a:miter lim="800000"/>
            <a:headEnd/>
            <a:tailEnd/>
          </a:ln>
        </p:spPr>
      </p:pic>
      <p:sp>
        <p:nvSpPr>
          <p:cNvPr id="35845" name="Text Box 8"/>
          <p:cNvSpPr txBox="1">
            <a:spLocks noChangeArrowheads="1"/>
          </p:cNvSpPr>
          <p:nvPr/>
        </p:nvSpPr>
        <p:spPr bwMode="auto">
          <a:xfrm>
            <a:off x="5943600" y="5257800"/>
            <a:ext cx="2590800" cy="822325"/>
          </a:xfrm>
          <a:prstGeom prst="rect">
            <a:avLst/>
          </a:prstGeom>
          <a:noFill/>
          <a:ln w="9525">
            <a:noFill/>
            <a:miter lim="800000"/>
            <a:headEnd/>
            <a:tailEnd/>
          </a:ln>
        </p:spPr>
        <p:txBody>
          <a:bodyPr>
            <a:spAutoFit/>
          </a:bodyPr>
          <a:lstStyle/>
          <a:p>
            <a:pPr algn="ctr"/>
            <a:r>
              <a:rPr lang="en-US" sz="2400" dirty="0"/>
              <a:t>Black = Ridges</a:t>
            </a:r>
          </a:p>
          <a:p>
            <a:pPr algn="ctr"/>
            <a:r>
              <a:rPr lang="en-US" sz="2400" dirty="0"/>
              <a:t>White = Valleys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fade">
                                      <p:cBhvr>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358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228600"/>
            <a:ext cx="6897688" cy="1143000"/>
          </a:xfrm>
        </p:spPr>
        <p:txBody>
          <a:bodyPr/>
          <a:lstStyle/>
          <a:p>
            <a:pPr>
              <a:defRPr/>
            </a:pPr>
            <a:r>
              <a:rPr lang="en-US" dirty="0" smtClean="0"/>
              <a:t>Other Prints</a:t>
            </a:r>
          </a:p>
        </p:txBody>
      </p:sp>
      <p:pic>
        <p:nvPicPr>
          <p:cNvPr id="84995" name="Picture 4"/>
          <p:cNvPicPr>
            <a:picLocks noGrp="1" noChangeAspect="1" noChangeArrowheads="1"/>
          </p:cNvPicPr>
          <p:nvPr>
            <p:ph type="clipArt" sz="half" idx="1"/>
          </p:nvPr>
        </p:nvPicPr>
        <p:blipFill>
          <a:blip r:embed="rId2" cstate="print">
            <a:clrChange>
              <a:clrFrom>
                <a:srgbClr val="FFFFFF"/>
              </a:clrFrom>
              <a:clrTo>
                <a:srgbClr val="FFFFFF">
                  <a:alpha val="0"/>
                </a:srgbClr>
              </a:clrTo>
            </a:clrChange>
            <a:lum bright="6000"/>
          </a:blip>
          <a:stretch>
            <a:fillRect/>
          </a:stretch>
        </p:blipFill>
        <p:spPr>
          <a:xfrm>
            <a:off x="612255" y="2066925"/>
            <a:ext cx="3487189" cy="4114800"/>
          </a:xfrm>
        </p:spPr>
      </p:pic>
      <p:sp>
        <p:nvSpPr>
          <p:cNvPr id="84996" name="Rectangle 3"/>
          <p:cNvSpPr>
            <a:spLocks noGrp="1" noChangeArrowheads="1"/>
          </p:cNvSpPr>
          <p:nvPr>
            <p:ph type="body" sz="half" idx="2"/>
          </p:nvPr>
        </p:nvSpPr>
        <p:spPr>
          <a:xfrm>
            <a:off x="4413250" y="2066925"/>
            <a:ext cx="4273550" cy="4114800"/>
          </a:xfrm>
        </p:spPr>
        <p:txBody>
          <a:bodyPr>
            <a:normAutofit/>
          </a:bodyPr>
          <a:lstStyle/>
          <a:p>
            <a:pPr>
              <a:buFont typeface="Webdings" pitchFamily="18" charset="2"/>
              <a:buNone/>
            </a:pPr>
            <a:r>
              <a:rPr lang="en-US" sz="2800" b="1" dirty="0" smtClean="0"/>
              <a:t>    </a:t>
            </a:r>
            <a:r>
              <a:rPr lang="en-US" sz="2800" b="1" dirty="0" smtClean="0">
                <a:solidFill>
                  <a:srgbClr val="FF3300"/>
                </a:solidFill>
              </a:rPr>
              <a:t>Palm</a:t>
            </a:r>
            <a:r>
              <a:rPr lang="en-US" sz="2800" dirty="0" smtClean="0">
                <a:cs typeface="Arial" charset="0"/>
              </a:rPr>
              <a:t>—</a:t>
            </a:r>
            <a:r>
              <a:rPr lang="en-US" sz="2800" dirty="0" smtClean="0"/>
              <a:t>friction ridges can be identified and may be used against suspects.</a:t>
            </a:r>
          </a:p>
        </p:txBody>
      </p:sp>
      <p:sp>
        <p:nvSpPr>
          <p:cNvPr id="7" name="Slide Number Placeholder 6"/>
          <p:cNvSpPr>
            <a:spLocks noGrp="1"/>
          </p:cNvSpPr>
          <p:nvPr>
            <p:ph type="sldNum" sz="quarter" idx="11"/>
          </p:nvPr>
        </p:nvSpPr>
        <p:spPr/>
        <p:txBody>
          <a:bodyPr/>
          <a:lstStyle/>
          <a:p>
            <a:pPr>
              <a:defRPr/>
            </a:pPr>
            <a:fld id="{81B21313-C106-4252-86A8-8D123ADC101A}" type="slidenum">
              <a:rPr lang="en-US" smtClean="0"/>
              <a:pPr>
                <a:defRPr/>
              </a:pPr>
              <a:t>24</a:t>
            </a:fld>
            <a:endParaRPr lang="en-US" b="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228600"/>
            <a:ext cx="6897688" cy="1143000"/>
          </a:xfrm>
        </p:spPr>
        <p:txBody>
          <a:bodyPr/>
          <a:lstStyle/>
          <a:p>
            <a:pPr>
              <a:defRPr/>
            </a:pPr>
            <a:r>
              <a:rPr lang="en-US" dirty="0" smtClean="0"/>
              <a:t>Other Prints</a:t>
            </a:r>
            <a:endParaRPr lang="en-US" dirty="0" smtClean="0">
              <a:solidFill>
                <a:schemeClr val="bg2"/>
              </a:solidFill>
            </a:endParaRPr>
          </a:p>
        </p:txBody>
      </p:sp>
      <p:sp>
        <p:nvSpPr>
          <p:cNvPr id="86019" name="Rectangle 3"/>
          <p:cNvSpPr>
            <a:spLocks noGrp="1" noChangeArrowheads="1"/>
          </p:cNvSpPr>
          <p:nvPr>
            <p:ph type="body" sz="half" idx="1"/>
          </p:nvPr>
        </p:nvSpPr>
        <p:spPr/>
        <p:txBody>
          <a:bodyPr/>
          <a:lstStyle/>
          <a:p>
            <a:r>
              <a:rPr lang="en-US" sz="2800" dirty="0" smtClean="0"/>
              <a:t> </a:t>
            </a:r>
            <a:r>
              <a:rPr lang="en-US" sz="2800" b="1" dirty="0" smtClean="0">
                <a:solidFill>
                  <a:srgbClr val="FF3300"/>
                </a:solidFill>
              </a:rPr>
              <a:t>Footprints</a:t>
            </a:r>
            <a:r>
              <a:rPr lang="en-US" sz="2800" dirty="0" smtClean="0"/>
              <a:t> are taken at birth as a means of identification of infants.</a:t>
            </a:r>
            <a:endParaRPr lang="en-US" sz="2800" dirty="0" smtClean="0">
              <a:solidFill>
                <a:srgbClr val="FF0000"/>
              </a:solidFill>
            </a:endParaRPr>
          </a:p>
        </p:txBody>
      </p:sp>
      <p:pic>
        <p:nvPicPr>
          <p:cNvPr id="86020" name="Picture 4"/>
          <p:cNvPicPr>
            <a:picLocks noGrp="1" noChangeAspect="1" noChangeArrowheads="1"/>
          </p:cNvPicPr>
          <p:nvPr>
            <p:ph type="clipArt" sz="half" idx="2"/>
          </p:nvPr>
        </p:nvPicPr>
        <p:blipFill>
          <a:blip r:embed="rId2" cstate="print">
            <a:lum bright="6000"/>
          </a:blip>
          <a:stretch>
            <a:fillRect/>
          </a:stretch>
        </p:blipFill>
        <p:spPr>
          <a:xfrm>
            <a:off x="4724400" y="1538319"/>
            <a:ext cx="2895600" cy="4644621"/>
          </a:xfrm>
        </p:spPr>
      </p:pic>
      <p:sp>
        <p:nvSpPr>
          <p:cNvPr id="7" name="Slide Number Placeholder 6"/>
          <p:cNvSpPr>
            <a:spLocks noGrp="1"/>
          </p:cNvSpPr>
          <p:nvPr>
            <p:ph type="sldNum" sz="quarter" idx="11"/>
          </p:nvPr>
        </p:nvSpPr>
        <p:spPr/>
        <p:txBody>
          <a:bodyPr/>
          <a:lstStyle/>
          <a:p>
            <a:pPr>
              <a:defRPr/>
            </a:pPr>
            <a:fld id="{421AC0BB-7134-412E-BCCB-CF907045A809}" type="slidenum">
              <a:rPr lang="en-US" smtClean="0"/>
              <a:pPr>
                <a:defRPr/>
              </a:pPr>
              <a:t>25</a:t>
            </a:fld>
            <a:endParaRPr lang="en-US" b="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5400" y="155448"/>
            <a:ext cx="7848600" cy="1252728"/>
          </a:xfrm>
        </p:spPr>
        <p:txBody>
          <a:bodyPr>
            <a:normAutofit/>
          </a:bodyPr>
          <a:lstStyle/>
          <a:p>
            <a:pPr eaLnBrk="1" hangingPunct="1">
              <a:defRPr/>
            </a:pPr>
            <a:r>
              <a:rPr lang="en-US" dirty="0" smtClean="0"/>
              <a:t>How Are Fingerprints Formed?</a:t>
            </a:r>
          </a:p>
        </p:txBody>
      </p:sp>
      <p:sp>
        <p:nvSpPr>
          <p:cNvPr id="31747" name="Rectangle 3"/>
          <p:cNvSpPr>
            <a:spLocks noGrp="1" noChangeArrowheads="1"/>
          </p:cNvSpPr>
          <p:nvPr>
            <p:ph idx="1"/>
          </p:nvPr>
        </p:nvSpPr>
        <p:spPr>
          <a:xfrm>
            <a:off x="304800" y="1752600"/>
            <a:ext cx="3886200" cy="4648200"/>
          </a:xfrm>
        </p:spPr>
        <p:txBody>
          <a:bodyPr/>
          <a:lstStyle/>
          <a:p>
            <a:pPr eaLnBrk="1" hangingPunct="1"/>
            <a:r>
              <a:rPr lang="en-US" sz="2600" dirty="0" smtClean="0"/>
              <a:t>Skin has two layers: </a:t>
            </a:r>
          </a:p>
          <a:p>
            <a:pPr lvl="1"/>
            <a:r>
              <a:rPr lang="en-US" sz="2200" dirty="0" smtClean="0"/>
              <a:t>Dermis </a:t>
            </a:r>
          </a:p>
          <a:p>
            <a:pPr lvl="1"/>
            <a:r>
              <a:rPr lang="en-US" sz="2200" dirty="0" smtClean="0"/>
              <a:t>Epidermis</a:t>
            </a:r>
          </a:p>
          <a:p>
            <a:pPr eaLnBrk="1" hangingPunct="1"/>
            <a:r>
              <a:rPr lang="en-GB" sz="2600" dirty="0" smtClean="0"/>
              <a:t>Between these two are the dermal papillae or basal layer.</a:t>
            </a:r>
          </a:p>
          <a:p>
            <a:pPr eaLnBrk="1" hangingPunct="1"/>
            <a:r>
              <a:rPr lang="en-GB" sz="2600" dirty="0" smtClean="0"/>
              <a:t>Because the basal layer grows faster, it collapses and folds forming intricate shapes.</a:t>
            </a:r>
            <a:endParaRPr lang="en-US" sz="2600" dirty="0" smtClean="0"/>
          </a:p>
        </p:txBody>
      </p:sp>
      <p:sp>
        <p:nvSpPr>
          <p:cNvPr id="7" name="Slide Number Placeholder 6"/>
          <p:cNvSpPr>
            <a:spLocks noGrp="1"/>
          </p:cNvSpPr>
          <p:nvPr>
            <p:ph type="sldNum" sz="quarter" idx="12"/>
          </p:nvPr>
        </p:nvSpPr>
        <p:spPr/>
        <p:txBody>
          <a:bodyPr/>
          <a:lstStyle/>
          <a:p>
            <a:pPr>
              <a:defRPr/>
            </a:pPr>
            <a:fld id="{A87F0845-8050-412F-ABFD-615DCC5C4A90}" type="slidenum">
              <a:rPr lang="en-US" smtClean="0"/>
              <a:pPr>
                <a:defRPr/>
              </a:pPr>
              <a:t>26</a:t>
            </a:fld>
            <a:endParaRPr lang="en-US" b="0" dirty="0"/>
          </a:p>
        </p:txBody>
      </p:sp>
      <p:sp>
        <p:nvSpPr>
          <p:cNvPr id="36868" name="Rectangle 4"/>
          <p:cNvSpPr>
            <a:spLocks noChangeArrowheads="1"/>
          </p:cNvSpPr>
          <p:nvPr/>
        </p:nvSpPr>
        <p:spPr bwMode="auto">
          <a:xfrm>
            <a:off x="2667000" y="1604963"/>
            <a:ext cx="9144000" cy="0"/>
          </a:xfrm>
          <a:prstGeom prst="rect">
            <a:avLst/>
          </a:prstGeom>
          <a:noFill/>
          <a:ln w="50800">
            <a:noFill/>
            <a:miter lim="800000"/>
            <a:headEnd/>
            <a:tailEnd/>
          </a:ln>
        </p:spPr>
        <p:txBody>
          <a:bodyPr>
            <a:spAutoFit/>
          </a:bodyPr>
          <a:lstStyle/>
          <a:p>
            <a:endParaRPr lang="en-US" dirty="0"/>
          </a:p>
        </p:txBody>
      </p:sp>
      <p:pic>
        <p:nvPicPr>
          <p:cNvPr id="36869" name="Picture 2"/>
          <p:cNvPicPr>
            <a:picLocks noChangeAspect="1" noChangeArrowheads="1"/>
          </p:cNvPicPr>
          <p:nvPr/>
        </p:nvPicPr>
        <p:blipFill>
          <a:blip r:embed="rId2" cstate="print"/>
          <a:srcRect t="1651" r="28528" b="10275"/>
          <a:stretch>
            <a:fillRect/>
          </a:stretch>
        </p:blipFill>
        <p:spPr bwMode="auto">
          <a:xfrm>
            <a:off x="4038600" y="1752600"/>
            <a:ext cx="4800600" cy="45288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First Principal: An Individual’s Fingerprints are Unique</a:t>
            </a:r>
            <a:endParaRPr lang="en-US" dirty="0"/>
          </a:p>
        </p:txBody>
      </p:sp>
      <p:sp>
        <p:nvSpPr>
          <p:cNvPr id="3" name="Content Placeholder 2"/>
          <p:cNvSpPr>
            <a:spLocks noGrp="1"/>
          </p:cNvSpPr>
          <p:nvPr>
            <p:ph idx="1"/>
          </p:nvPr>
        </p:nvSpPr>
        <p:spPr/>
        <p:txBody>
          <a:bodyPr>
            <a:normAutofit lnSpcReduction="10000"/>
          </a:bodyPr>
          <a:lstStyle/>
          <a:p>
            <a:r>
              <a:rPr lang="en-US" dirty="0" smtClean="0"/>
              <a:t>No two people have been found to have the same fingerprints -- they are totally unique. </a:t>
            </a:r>
          </a:p>
          <a:p>
            <a:pPr lvl="1"/>
            <a:r>
              <a:rPr lang="en-US" dirty="0" smtClean="0"/>
              <a:t>There's a one in 64 billion chance that your fingerprint will match up exactly with someone else's.</a:t>
            </a:r>
          </a:p>
          <a:p>
            <a:r>
              <a:rPr lang="en-US" dirty="0" smtClean="0"/>
              <a:t>Fingerprints are even more unique than DNA, the genetic material in each of our cells. </a:t>
            </a:r>
          </a:p>
          <a:p>
            <a:pPr lvl="1"/>
            <a:r>
              <a:rPr lang="en-US" dirty="0" smtClean="0"/>
              <a:t>Although identical twins can share the same DNA -- or at least most of it -- they can't have the same fingerprints.</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27</a:t>
            </a:fld>
            <a:endParaRPr lang="en-US"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95400" y="152400"/>
            <a:ext cx="7391400" cy="1251062"/>
          </a:xfrm>
        </p:spPr>
        <p:txBody>
          <a:bodyPr>
            <a:normAutofit fontScale="90000"/>
          </a:bodyPr>
          <a:lstStyle/>
          <a:p>
            <a:pPr eaLnBrk="1" hangingPunct="1">
              <a:defRPr/>
            </a:pPr>
            <a:r>
              <a:rPr lang="en-US" dirty="0" smtClean="0"/>
              <a:t>Second Principal: Fingerprints are Unchanged Through Life</a:t>
            </a:r>
          </a:p>
        </p:txBody>
      </p:sp>
      <p:sp>
        <p:nvSpPr>
          <p:cNvPr id="36867" name="Rectangle 3"/>
          <p:cNvSpPr>
            <a:spLocks noGrp="1" noChangeArrowheads="1"/>
          </p:cNvSpPr>
          <p:nvPr>
            <p:ph sz="half" idx="1"/>
          </p:nvPr>
        </p:nvSpPr>
        <p:spPr/>
        <p:txBody>
          <a:bodyPr/>
          <a:lstStyle/>
          <a:p>
            <a:pPr eaLnBrk="1" hangingPunct="1">
              <a:lnSpc>
                <a:spcPct val="120000"/>
              </a:lnSpc>
            </a:pPr>
            <a:r>
              <a:rPr lang="en-GB" dirty="0" smtClean="0"/>
              <a:t>Fingerprints begin forming by the 10</a:t>
            </a:r>
            <a:r>
              <a:rPr lang="en-GB" baseline="30000" dirty="0" smtClean="0"/>
              <a:t>th</a:t>
            </a:r>
            <a:r>
              <a:rPr lang="en-GB" dirty="0" smtClean="0"/>
              <a:t> week of pregnancy.</a:t>
            </a:r>
          </a:p>
          <a:p>
            <a:pPr eaLnBrk="1" hangingPunct="1">
              <a:lnSpc>
                <a:spcPct val="120000"/>
              </a:lnSpc>
            </a:pPr>
            <a:r>
              <a:rPr lang="en-GB" dirty="0" smtClean="0"/>
              <a:t>Pattern remains unchanged throughout life.</a:t>
            </a:r>
          </a:p>
          <a:p>
            <a:pPr eaLnBrk="1" hangingPunct="1"/>
            <a:endParaRPr lang="en-US" dirty="0" smtClean="0"/>
          </a:p>
        </p:txBody>
      </p:sp>
      <p:pic>
        <p:nvPicPr>
          <p:cNvPr id="8193" name="Picture 1"/>
          <p:cNvPicPr>
            <a:picLocks noGrp="1" noChangeAspect="1" noChangeArrowheads="1"/>
          </p:cNvPicPr>
          <p:nvPr>
            <p:ph sz="half" idx="2"/>
          </p:nvPr>
        </p:nvPicPr>
        <p:blipFill>
          <a:blip r:embed="rId2" cstate="print"/>
          <a:stretch>
            <a:fillRect/>
          </a:stretch>
        </p:blipFill>
        <p:spPr bwMode="auto">
          <a:xfrm>
            <a:off x="4648200" y="1966412"/>
            <a:ext cx="4038600" cy="42380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DCE0E79-521F-4774-A764-A44BECE7F4D1}" type="slidenum">
              <a:rPr lang="en-US" smtClean="0"/>
              <a:pPr>
                <a:defRPr/>
              </a:pPr>
              <a:t>28</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Fingerprints Remain Unchanged</a:t>
            </a:r>
          </a:p>
        </p:txBody>
      </p:sp>
      <p:sp>
        <p:nvSpPr>
          <p:cNvPr id="39939" name="Rectangle 3"/>
          <p:cNvSpPr>
            <a:spLocks noGrp="1" noChangeArrowheads="1"/>
          </p:cNvSpPr>
          <p:nvPr>
            <p:ph idx="1"/>
          </p:nvPr>
        </p:nvSpPr>
        <p:spPr/>
        <p:txBody>
          <a:bodyPr/>
          <a:lstStyle/>
          <a:p>
            <a:pPr eaLnBrk="1" hangingPunct="1"/>
            <a:r>
              <a:rPr lang="en-GB" dirty="0" smtClean="0"/>
              <a:t>Impossible to alter, but there has never been a lack of trying.</a:t>
            </a:r>
          </a:p>
          <a:p>
            <a:pPr eaLnBrk="1" hangingPunct="1"/>
            <a:r>
              <a:rPr lang="en-GB" dirty="0" smtClean="0"/>
              <a:t>To change the pattern requires obliteration </a:t>
            </a:r>
            <a:br>
              <a:rPr lang="en-GB" dirty="0" smtClean="0"/>
            </a:br>
            <a:r>
              <a:rPr lang="en-GB" dirty="0" smtClean="0"/>
              <a:t>of the dermal papillae (1- 2 mm deep).</a:t>
            </a:r>
          </a:p>
          <a:p>
            <a:pPr eaLnBrk="1" hangingPunct="1"/>
            <a:r>
              <a:rPr lang="en-GB" dirty="0" smtClean="0"/>
              <a:t>Attempts to destroy pattern causes disruption, irreversibly adding more detail!</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038E1190-9384-4406-83DC-6AE341EE7A4F}" type="slidenum">
              <a:rPr lang="en-US" smtClean="0"/>
              <a:pPr>
                <a:defRPr/>
              </a:pPr>
              <a:t>29</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dirty="0" smtClean="0"/>
              <a:t>Fingerprinting Merit </a:t>
            </a:r>
            <a:r>
              <a:rPr lang="en-US" dirty="0" smtClean="0"/>
              <a:t>Badge Requirements</a:t>
            </a:r>
            <a:endParaRPr lang="en-US" dirty="0"/>
          </a:p>
        </p:txBody>
      </p:sp>
      <p:sp>
        <p:nvSpPr>
          <p:cNvPr id="3" name="Content Placeholder 2"/>
          <p:cNvSpPr>
            <a:spLocks noGrp="1"/>
          </p:cNvSpPr>
          <p:nvPr>
            <p:ph idx="1"/>
          </p:nvPr>
        </p:nvSpPr>
        <p:spPr>
          <a:xfrm>
            <a:off x="457200" y="1775191"/>
            <a:ext cx="8229600" cy="3482609"/>
          </a:xfrm>
        </p:spPr>
        <p:txBody>
          <a:bodyPr>
            <a:normAutofit fontScale="77500" lnSpcReduction="20000"/>
          </a:bodyPr>
          <a:lstStyle/>
          <a:p>
            <a:pPr marL="633222" indent="-514350">
              <a:buFont typeface="+mj-lt"/>
              <a:buAutoNum type="arabicPeriod" startAt="4"/>
            </a:pPr>
            <a:r>
              <a:rPr lang="en-US" dirty="0" smtClean="0"/>
              <a:t>Take </a:t>
            </a:r>
            <a:r>
              <a:rPr lang="en-US" dirty="0"/>
              <a:t>a clear set of prints using ONE of the following methods. </a:t>
            </a:r>
          </a:p>
          <a:p>
            <a:pPr marL="925830" lvl="1" indent="-514350">
              <a:buFont typeface="+mj-lt"/>
              <a:buAutoNum type="alphaLcPeriod"/>
            </a:pPr>
            <a:r>
              <a:rPr lang="en-US" dirty="0" smtClean="0"/>
              <a:t>Make </a:t>
            </a:r>
            <a:r>
              <a:rPr lang="en-US" dirty="0"/>
              <a:t>both rolled and plain impressions. Make these on an 8-by-8-inch fingerprint identification card, available from your local police department or your counselor. </a:t>
            </a:r>
          </a:p>
          <a:p>
            <a:pPr marL="925830" lvl="1" indent="-514350">
              <a:buFont typeface="+mj-lt"/>
              <a:buAutoNum type="alphaLcPeriod"/>
            </a:pPr>
            <a:r>
              <a:rPr lang="en-US" dirty="0" smtClean="0"/>
              <a:t>Using </a:t>
            </a:r>
            <a:r>
              <a:rPr lang="en-US" dirty="0"/>
              <a:t>clear adhesive tape, a pencil, and plain paper, record your own fingerprints or those of another person. </a:t>
            </a:r>
          </a:p>
          <a:p>
            <a:pPr marL="633222" indent="-514350">
              <a:buFont typeface="+mj-lt"/>
              <a:buAutoNum type="arabicPeriod" startAt="4"/>
            </a:pPr>
            <a:r>
              <a:rPr lang="en-US" dirty="0" smtClean="0"/>
              <a:t>Show </a:t>
            </a:r>
            <a:r>
              <a:rPr lang="en-US" dirty="0"/>
              <a:t>your merit badge counselor you can identify the three basic types of fingerprint patterns and their subcategories. Using your own hand, identify the types of patterns you see. </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3</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extLst>
      <p:ext uri="{BB962C8B-B14F-4D97-AF65-F5344CB8AC3E}">
        <p14:creationId xmlns:p14="http://schemas.microsoft.com/office/powerpoint/2010/main" val="85560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5359311"/>
            <a:ext cx="7010400" cy="1200329"/>
          </a:xfrm>
          <a:prstGeom prst="rect">
            <a:avLst/>
          </a:prstGeom>
          <a:solidFill>
            <a:schemeClr val="bg1"/>
          </a:solidFill>
          <a:ln w="9525">
            <a:noFill/>
            <a:miter lim="800000"/>
            <a:headEnd/>
            <a:tailEnd/>
          </a:ln>
        </p:spPr>
        <p:txBody>
          <a:bodyPr wrap="square" anchor="ctr">
            <a:spAutoFit/>
          </a:bodyPr>
          <a:lstStyle/>
          <a:p>
            <a:r>
              <a:rPr lang="en-US" sz="2400" dirty="0">
                <a:solidFill>
                  <a:srgbClr val="000000"/>
                </a:solidFill>
                <a:latin typeface="+mn-lt"/>
              </a:rPr>
              <a:t>The famous American gangster John Dillinger burnt his fingerprints off with acid - but he could have saved himself the intense pain, because they grew back. </a:t>
            </a:r>
          </a:p>
        </p:txBody>
      </p:sp>
      <p:sp>
        <p:nvSpPr>
          <p:cNvPr id="6" name="Title 5"/>
          <p:cNvSpPr>
            <a:spLocks noGrp="1"/>
          </p:cNvSpPr>
          <p:nvPr>
            <p:ph type="title"/>
          </p:nvPr>
        </p:nvSpPr>
        <p:spPr>
          <a:xfrm>
            <a:off x="1295400" y="155448"/>
            <a:ext cx="7391400" cy="1252728"/>
          </a:xfrm>
        </p:spPr>
        <p:txBody>
          <a:bodyPr/>
          <a:lstStyle/>
          <a:p>
            <a:r>
              <a:rPr lang="en-US" dirty="0" smtClean="0"/>
              <a:t>John Dillinger</a:t>
            </a:r>
            <a:endParaRPr lang="en-US" dirty="0"/>
          </a:p>
        </p:txBody>
      </p:sp>
      <p:pic>
        <p:nvPicPr>
          <p:cNvPr id="8" name="Picture 2"/>
          <p:cNvPicPr>
            <a:picLocks noGrp="1" noChangeAspect="1" noChangeArrowheads="1"/>
          </p:cNvPicPr>
          <p:nvPr>
            <p:ph idx="1"/>
          </p:nvPr>
        </p:nvPicPr>
        <p:blipFill>
          <a:blip r:embed="rId3" cstate="print"/>
          <a:srcRect/>
          <a:stretch>
            <a:fillRect/>
          </a:stretch>
        </p:blipFill>
        <p:spPr bwMode="auto">
          <a:xfrm>
            <a:off x="1905000" y="1600200"/>
            <a:ext cx="5458362" cy="37973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952B27C-8062-4EC3-A31B-5677639E83EB}" type="slidenum">
              <a:rPr lang="en-US" smtClean="0"/>
              <a:pPr>
                <a:defRPr/>
              </a:pPr>
              <a:t>30</a:t>
            </a:fld>
            <a:endParaRPr lang="en-US"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200400" y="1295400"/>
            <a:ext cx="184150" cy="519113"/>
          </a:xfrm>
          <a:prstGeom prst="rect">
            <a:avLst/>
          </a:prstGeom>
          <a:noFill/>
          <a:ln w="12700" cap="sq">
            <a:noFill/>
            <a:miter lim="800000"/>
            <a:headEnd type="none" w="sm" len="sm"/>
            <a:tailEnd type="none" w="sm" len="sm"/>
          </a:ln>
          <a:effectLst/>
        </p:spPr>
        <p:txBody>
          <a:bodyPr wrap="none">
            <a:spAutoFit/>
          </a:bodyPr>
          <a:lstStyle/>
          <a:p>
            <a:pPr eaLnBrk="0" hangingPunct="0">
              <a:defRPr/>
            </a:pPr>
            <a:endParaRPr lang="en-US" sz="2800" b="1" u="sng" dirty="0">
              <a:solidFill>
                <a:srgbClr val="00DFCA"/>
              </a:solidFill>
              <a:effectLst>
                <a:outerShdw blurRad="38100" dist="38100" dir="2700000" algn="tl">
                  <a:srgbClr val="000000"/>
                </a:outerShdw>
              </a:effectLst>
              <a:latin typeface="Times New Roman" pitchFamily="18" charset="0"/>
            </a:endParaRPr>
          </a:p>
        </p:txBody>
      </p:sp>
      <p:graphicFrame>
        <p:nvGraphicFramePr>
          <p:cNvPr id="1026" name="Object 4"/>
          <p:cNvGraphicFramePr>
            <a:graphicFrameLocks noChangeAspect="1"/>
          </p:cNvGraphicFramePr>
          <p:nvPr/>
        </p:nvGraphicFramePr>
        <p:xfrm>
          <a:off x="228600" y="1752600"/>
          <a:ext cx="4098925" cy="4114800"/>
        </p:xfrm>
        <a:graphic>
          <a:graphicData uri="http://schemas.openxmlformats.org/presentationml/2006/ole">
            <mc:AlternateContent xmlns:mc="http://schemas.openxmlformats.org/markup-compatibility/2006">
              <mc:Choice xmlns:v="urn:schemas-microsoft-com:vml" Requires="v">
                <p:oleObj spid="_x0000_s1030" name="Document" r:id="rId3" imgW="2990160" imgH="3011400" progId="Word.Document.8">
                  <p:embed/>
                </p:oleObj>
              </mc:Choice>
              <mc:Fallback>
                <p:oleObj name="Document" r:id="rId3" imgW="2990160" imgH="30114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4098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6"/>
          <p:cNvSpPr>
            <a:spLocks noChangeShapeType="1"/>
          </p:cNvSpPr>
          <p:nvPr/>
        </p:nvSpPr>
        <p:spPr bwMode="auto">
          <a:xfrm flipH="1">
            <a:off x="3657600" y="2743200"/>
            <a:ext cx="1295400" cy="1066800"/>
          </a:xfrm>
          <a:prstGeom prst="line">
            <a:avLst/>
          </a:prstGeom>
          <a:noFill/>
          <a:ln w="38100" cap="sq">
            <a:solidFill>
              <a:srgbClr val="FF0000"/>
            </a:solidFill>
            <a:round/>
            <a:headEnd type="none" w="sm" len="sm"/>
            <a:tailEnd type="triangle" w="sm" len="sm"/>
          </a:ln>
        </p:spPr>
        <p:txBody>
          <a:bodyPr wrap="none" anchor="ctr"/>
          <a:lstStyle/>
          <a:p>
            <a:endParaRPr lang="en-US" dirty="0"/>
          </a:p>
        </p:txBody>
      </p:sp>
      <p:sp>
        <p:nvSpPr>
          <p:cNvPr id="7" name="Title 6"/>
          <p:cNvSpPr>
            <a:spLocks noGrp="1"/>
          </p:cNvSpPr>
          <p:nvPr>
            <p:ph type="title"/>
          </p:nvPr>
        </p:nvSpPr>
        <p:spPr>
          <a:xfrm>
            <a:off x="1371600" y="228600"/>
            <a:ext cx="7086600" cy="1143000"/>
          </a:xfrm>
        </p:spPr>
        <p:txBody>
          <a:bodyPr/>
          <a:lstStyle/>
          <a:p>
            <a:pPr>
              <a:defRPr/>
            </a:pPr>
            <a:r>
              <a:rPr lang="en-US" dirty="0" smtClean="0"/>
              <a:t>Scars</a:t>
            </a:r>
            <a:endParaRPr lang="en-US" dirty="0"/>
          </a:p>
        </p:txBody>
      </p:sp>
      <p:sp>
        <p:nvSpPr>
          <p:cNvPr id="1030" name="Content Placeholder 7"/>
          <p:cNvSpPr>
            <a:spLocks noGrp="1"/>
          </p:cNvSpPr>
          <p:nvPr>
            <p:ph idx="1"/>
          </p:nvPr>
        </p:nvSpPr>
        <p:spPr>
          <a:xfrm>
            <a:off x="4641850" y="1905000"/>
            <a:ext cx="4197350" cy="4114800"/>
          </a:xfrm>
        </p:spPr>
        <p:txBody>
          <a:bodyPr/>
          <a:lstStyle/>
          <a:p>
            <a:r>
              <a:rPr lang="en-GB" dirty="0" smtClean="0"/>
              <a:t>This permanent scar irreversibly changes the fingerprint. </a:t>
            </a:r>
          </a:p>
          <a:p>
            <a:r>
              <a:rPr lang="en-GB" dirty="0" smtClean="0"/>
              <a:t>It starts near the core of the loop and passes to the right of the screen. </a:t>
            </a:r>
          </a:p>
          <a:p>
            <a:endParaRPr lang="en-US" dirty="0" smtClean="0"/>
          </a:p>
        </p:txBody>
      </p:sp>
      <p:sp>
        <p:nvSpPr>
          <p:cNvPr id="8" name="Slide Number Placeholder 7"/>
          <p:cNvSpPr>
            <a:spLocks noGrp="1"/>
          </p:cNvSpPr>
          <p:nvPr>
            <p:ph type="sldNum" sz="quarter" idx="12"/>
          </p:nvPr>
        </p:nvSpPr>
        <p:spPr/>
        <p:txBody>
          <a:bodyPr/>
          <a:lstStyle/>
          <a:p>
            <a:pPr>
              <a:defRPr/>
            </a:pPr>
            <a:fld id="{8E8388CB-D4CE-4A7F-A1E9-83E85AD12663}" type="slidenum">
              <a:rPr lang="en-US" smtClean="0"/>
              <a:pPr>
                <a:defRPr/>
              </a:pPr>
              <a:t>31</a:t>
            </a:fld>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fade">
                                      <p:cBhvr>
                                        <p:cTn id="15" dur="500"/>
                                        <p:tgtEl>
                                          <p:spTgt spid="10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3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295400" y="152400"/>
            <a:ext cx="7696200" cy="1251062"/>
          </a:xfrm>
        </p:spPr>
        <p:txBody>
          <a:bodyPr>
            <a:normAutofit/>
          </a:bodyPr>
          <a:lstStyle/>
          <a:p>
            <a:pPr eaLnBrk="1" hangingPunct="1">
              <a:defRPr/>
            </a:pPr>
            <a:r>
              <a:rPr lang="en-US" dirty="0" smtClean="0"/>
              <a:t>How are Fingerprints Left?</a:t>
            </a:r>
          </a:p>
        </p:txBody>
      </p:sp>
      <p:sp>
        <p:nvSpPr>
          <p:cNvPr id="37891" name="Content Placeholder 5"/>
          <p:cNvSpPr>
            <a:spLocks noGrp="1"/>
          </p:cNvSpPr>
          <p:nvPr>
            <p:ph sz="half" idx="1"/>
          </p:nvPr>
        </p:nvSpPr>
        <p:spPr>
          <a:xfrm>
            <a:off x="228600" y="1828800"/>
            <a:ext cx="3581400" cy="4571999"/>
          </a:xfrm>
        </p:spPr>
        <p:txBody>
          <a:bodyPr>
            <a:normAutofit fontScale="85000" lnSpcReduction="10000"/>
          </a:bodyPr>
          <a:lstStyle/>
          <a:p>
            <a:r>
              <a:rPr lang="en-GB" sz="3200" dirty="0" smtClean="0"/>
              <a:t>Each skin ridge is populated by a single row of pores that are openings for ducts leading from the sweat glands.</a:t>
            </a:r>
          </a:p>
          <a:p>
            <a:r>
              <a:rPr lang="en-US" sz="3200" dirty="0" smtClean="0"/>
              <a:t>Sweat glands secrete sweat to skin surface.</a:t>
            </a:r>
            <a:r>
              <a:rPr lang="en-GB" sz="3200" dirty="0" smtClean="0"/>
              <a:t> </a:t>
            </a:r>
            <a:endParaRPr lang="en-US" sz="3200" dirty="0" smtClean="0"/>
          </a:p>
          <a:p>
            <a:r>
              <a:rPr lang="en-US" sz="3200" dirty="0" smtClean="0"/>
              <a:t>Sweat is necessary to form latent prints.</a:t>
            </a:r>
          </a:p>
        </p:txBody>
      </p:sp>
      <p:pic>
        <p:nvPicPr>
          <p:cNvPr id="38916" name="Picture 2"/>
          <p:cNvPicPr>
            <a:picLocks noGrp="1" noChangeAspect="1" noChangeArrowheads="1"/>
          </p:cNvPicPr>
          <p:nvPr>
            <p:ph sz="half" idx="2"/>
          </p:nvPr>
        </p:nvPicPr>
        <p:blipFill>
          <a:blip r:embed="rId3" cstate="print"/>
          <a:srcRect t="1651" r="25047" b="10275"/>
          <a:stretch>
            <a:fillRect/>
          </a:stretch>
        </p:blipFill>
        <p:spPr>
          <a:xfrm>
            <a:off x="3733800" y="1905000"/>
            <a:ext cx="5029200" cy="4524185"/>
          </a:xfrm>
          <a:noFill/>
        </p:spPr>
      </p:pic>
      <p:sp>
        <p:nvSpPr>
          <p:cNvPr id="6" name="Slide Number Placeholder 5"/>
          <p:cNvSpPr>
            <a:spLocks noGrp="1"/>
          </p:cNvSpPr>
          <p:nvPr>
            <p:ph type="sldNum" sz="quarter" idx="12"/>
          </p:nvPr>
        </p:nvSpPr>
        <p:spPr/>
        <p:txBody>
          <a:bodyPr/>
          <a:lstStyle/>
          <a:p>
            <a:pPr>
              <a:defRPr/>
            </a:pPr>
            <a:fld id="{44E7D732-613B-4FC4-B428-029A1292FD97}" type="slidenum">
              <a:rPr lang="en-US" smtClean="0"/>
              <a:pPr>
                <a:defRPr/>
              </a:pPr>
              <a:t>32</a:t>
            </a:fld>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kin_closeup"/>
          <p:cNvPicPr>
            <a:picLocks noChangeAspect="1" noChangeArrowheads="1"/>
          </p:cNvPicPr>
          <p:nvPr/>
        </p:nvPicPr>
        <p:blipFill>
          <a:blip r:embed="rId2" cstate="print"/>
          <a:srcRect/>
          <a:stretch>
            <a:fillRect/>
          </a:stretch>
        </p:blipFill>
        <p:spPr bwMode="auto">
          <a:xfrm>
            <a:off x="0" y="0"/>
            <a:ext cx="9144000" cy="7011988"/>
          </a:xfrm>
          <a:prstGeom prst="rect">
            <a:avLst/>
          </a:prstGeom>
          <a:noFill/>
          <a:ln w="9525">
            <a:noFill/>
            <a:miter lim="800000"/>
            <a:headEnd/>
            <a:tailEnd/>
          </a:ln>
        </p:spPr>
      </p:pic>
      <p:grpSp>
        <p:nvGrpSpPr>
          <p:cNvPr id="2" name="Group 4"/>
          <p:cNvGrpSpPr>
            <a:grpSpLocks/>
          </p:cNvGrpSpPr>
          <p:nvPr/>
        </p:nvGrpSpPr>
        <p:grpSpPr bwMode="auto">
          <a:xfrm>
            <a:off x="914400" y="3124200"/>
            <a:ext cx="4267200" cy="2819400"/>
            <a:chOff x="914400" y="3124200"/>
            <a:chExt cx="4267200" cy="2819400"/>
          </a:xfrm>
        </p:grpSpPr>
        <p:sp>
          <p:nvSpPr>
            <p:cNvPr id="39941" name="Oval 3"/>
            <p:cNvSpPr>
              <a:spLocks noChangeArrowheads="1"/>
            </p:cNvSpPr>
            <p:nvPr/>
          </p:nvSpPr>
          <p:spPr bwMode="auto">
            <a:xfrm>
              <a:off x="2209800" y="3810000"/>
              <a:ext cx="914400" cy="762000"/>
            </a:xfrm>
            <a:prstGeom prst="ellipse">
              <a:avLst/>
            </a:prstGeom>
            <a:noFill/>
            <a:ln w="28575">
              <a:solidFill>
                <a:schemeClr val="tx1"/>
              </a:solidFill>
              <a:round/>
              <a:headEnd/>
              <a:tailEnd/>
            </a:ln>
          </p:spPr>
          <p:txBody>
            <a:bodyPr wrap="none" anchor="ctr"/>
            <a:lstStyle/>
            <a:p>
              <a:endParaRPr lang="en-US" dirty="0"/>
            </a:p>
          </p:txBody>
        </p:sp>
        <p:sp>
          <p:nvSpPr>
            <p:cNvPr id="39942" name="Oval 4"/>
            <p:cNvSpPr>
              <a:spLocks noChangeArrowheads="1"/>
            </p:cNvSpPr>
            <p:nvPr/>
          </p:nvSpPr>
          <p:spPr bwMode="auto">
            <a:xfrm>
              <a:off x="2971800" y="4343400"/>
              <a:ext cx="381000" cy="381000"/>
            </a:xfrm>
            <a:prstGeom prst="ellipse">
              <a:avLst/>
            </a:prstGeom>
            <a:noFill/>
            <a:ln w="28575">
              <a:solidFill>
                <a:schemeClr val="tx1"/>
              </a:solidFill>
              <a:round/>
              <a:headEnd/>
              <a:tailEnd/>
            </a:ln>
          </p:spPr>
          <p:txBody>
            <a:bodyPr wrap="none" anchor="ctr"/>
            <a:lstStyle/>
            <a:p>
              <a:endParaRPr lang="en-US" dirty="0"/>
            </a:p>
          </p:txBody>
        </p:sp>
        <p:sp>
          <p:nvSpPr>
            <p:cNvPr id="39943" name="Oval 5"/>
            <p:cNvSpPr>
              <a:spLocks noChangeArrowheads="1"/>
            </p:cNvSpPr>
            <p:nvPr/>
          </p:nvSpPr>
          <p:spPr bwMode="auto">
            <a:xfrm>
              <a:off x="3276600" y="4419600"/>
              <a:ext cx="685800" cy="762000"/>
            </a:xfrm>
            <a:prstGeom prst="ellipse">
              <a:avLst/>
            </a:prstGeom>
            <a:noFill/>
            <a:ln w="28575">
              <a:solidFill>
                <a:schemeClr val="tx1"/>
              </a:solidFill>
              <a:round/>
              <a:headEnd/>
              <a:tailEnd/>
            </a:ln>
          </p:spPr>
          <p:txBody>
            <a:bodyPr wrap="none" anchor="ctr"/>
            <a:lstStyle/>
            <a:p>
              <a:endParaRPr lang="en-US" dirty="0"/>
            </a:p>
          </p:txBody>
        </p:sp>
        <p:sp>
          <p:nvSpPr>
            <p:cNvPr id="39944" name="Oval 6"/>
            <p:cNvSpPr>
              <a:spLocks noChangeArrowheads="1"/>
            </p:cNvSpPr>
            <p:nvPr/>
          </p:nvSpPr>
          <p:spPr bwMode="auto">
            <a:xfrm>
              <a:off x="1600200" y="3505200"/>
              <a:ext cx="685800" cy="609600"/>
            </a:xfrm>
            <a:prstGeom prst="ellipse">
              <a:avLst/>
            </a:prstGeom>
            <a:noFill/>
            <a:ln w="28575">
              <a:solidFill>
                <a:schemeClr val="tx1"/>
              </a:solidFill>
              <a:round/>
              <a:headEnd/>
              <a:tailEnd/>
            </a:ln>
          </p:spPr>
          <p:txBody>
            <a:bodyPr wrap="none" anchor="ctr"/>
            <a:lstStyle/>
            <a:p>
              <a:endParaRPr lang="en-US" dirty="0"/>
            </a:p>
          </p:txBody>
        </p:sp>
        <p:sp>
          <p:nvSpPr>
            <p:cNvPr id="39945" name="Oval 7"/>
            <p:cNvSpPr>
              <a:spLocks noChangeArrowheads="1"/>
            </p:cNvSpPr>
            <p:nvPr/>
          </p:nvSpPr>
          <p:spPr bwMode="auto">
            <a:xfrm>
              <a:off x="914400" y="3124200"/>
              <a:ext cx="838200" cy="609600"/>
            </a:xfrm>
            <a:prstGeom prst="ellipse">
              <a:avLst/>
            </a:prstGeom>
            <a:noFill/>
            <a:ln w="28575">
              <a:solidFill>
                <a:schemeClr val="tx1"/>
              </a:solidFill>
              <a:round/>
              <a:headEnd/>
              <a:tailEnd/>
            </a:ln>
          </p:spPr>
          <p:txBody>
            <a:bodyPr wrap="none" anchor="ctr"/>
            <a:lstStyle/>
            <a:p>
              <a:endParaRPr lang="en-US" dirty="0"/>
            </a:p>
          </p:txBody>
        </p:sp>
        <p:sp>
          <p:nvSpPr>
            <p:cNvPr id="39946" name="Oval 8"/>
            <p:cNvSpPr>
              <a:spLocks noChangeArrowheads="1"/>
            </p:cNvSpPr>
            <p:nvPr/>
          </p:nvSpPr>
          <p:spPr bwMode="auto">
            <a:xfrm>
              <a:off x="3886200" y="4876800"/>
              <a:ext cx="533400" cy="533400"/>
            </a:xfrm>
            <a:prstGeom prst="ellipse">
              <a:avLst/>
            </a:prstGeom>
            <a:noFill/>
            <a:ln w="28575">
              <a:solidFill>
                <a:schemeClr val="tx1"/>
              </a:solidFill>
              <a:round/>
              <a:headEnd/>
              <a:tailEnd/>
            </a:ln>
          </p:spPr>
          <p:txBody>
            <a:bodyPr wrap="none" anchor="ctr"/>
            <a:lstStyle/>
            <a:p>
              <a:endParaRPr lang="en-US" dirty="0"/>
            </a:p>
          </p:txBody>
        </p:sp>
        <p:sp>
          <p:nvSpPr>
            <p:cNvPr id="39947" name="Oval 9"/>
            <p:cNvSpPr>
              <a:spLocks noChangeArrowheads="1"/>
            </p:cNvSpPr>
            <p:nvPr/>
          </p:nvSpPr>
          <p:spPr bwMode="auto">
            <a:xfrm>
              <a:off x="4267200" y="5181600"/>
              <a:ext cx="914400" cy="762000"/>
            </a:xfrm>
            <a:prstGeom prst="ellipse">
              <a:avLst/>
            </a:prstGeom>
            <a:noFill/>
            <a:ln w="28575">
              <a:solidFill>
                <a:schemeClr val="tx1"/>
              </a:solidFill>
              <a:round/>
              <a:headEnd/>
              <a:tailEnd/>
            </a:ln>
          </p:spPr>
          <p:txBody>
            <a:bodyPr wrap="none" anchor="ctr"/>
            <a:lstStyle/>
            <a:p>
              <a:endParaRPr lang="en-US" dirty="0"/>
            </a:p>
          </p:txBody>
        </p:sp>
      </p:grpSp>
      <p:sp>
        <p:nvSpPr>
          <p:cNvPr id="13" name="Slide Number Placeholder 12"/>
          <p:cNvSpPr>
            <a:spLocks noGrp="1"/>
          </p:cNvSpPr>
          <p:nvPr>
            <p:ph type="sldNum" sz="quarter" idx="12"/>
          </p:nvPr>
        </p:nvSpPr>
        <p:spPr/>
        <p:txBody>
          <a:bodyPr/>
          <a:lstStyle/>
          <a:p>
            <a:pPr>
              <a:defRPr/>
            </a:pPr>
            <a:fld id="{1E9259F0-D153-42C4-8672-C5081232176A}" type="slidenum">
              <a:rPr lang="en-US" smtClean="0"/>
              <a:pPr>
                <a:defRPr/>
              </a:pPr>
              <a:t>33</a:t>
            </a:fld>
            <a:endParaRPr lang="en-US" b="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AutoShape 2"/>
          <p:cNvSpPr>
            <a:spLocks noGrp="1" noChangeArrowheads="1"/>
          </p:cNvSpPr>
          <p:nvPr>
            <p:ph type="title"/>
          </p:nvPr>
        </p:nvSpPr>
        <p:spPr>
          <a:xfrm>
            <a:off x="1295400" y="155448"/>
            <a:ext cx="7848600" cy="1252728"/>
          </a:xfrm>
        </p:spPr>
        <p:txBody>
          <a:bodyPr/>
          <a:lstStyle/>
          <a:p>
            <a:pPr eaLnBrk="1" hangingPunct="1">
              <a:lnSpc>
                <a:spcPts val="2400"/>
              </a:lnSpc>
              <a:defRPr/>
            </a:pPr>
            <a:r>
              <a:rPr lang="en-US" sz="3200" dirty="0" smtClean="0">
                <a:solidFill>
                  <a:srgbClr val="3A763A"/>
                </a:solidFill>
                <a:latin typeface="Kartika" pitchFamily="18" charset="0"/>
              </a:rPr>
              <a:t/>
            </a:r>
            <a:br>
              <a:rPr lang="en-US" sz="3200" dirty="0" smtClean="0">
                <a:solidFill>
                  <a:srgbClr val="3A763A"/>
                </a:solidFill>
                <a:latin typeface="Kartika" pitchFamily="18" charset="0"/>
              </a:rPr>
            </a:br>
            <a:r>
              <a:rPr lang="en-US" dirty="0" smtClean="0"/>
              <a:t>Characteristics of Fingerprints </a:t>
            </a:r>
            <a:endParaRPr lang="en-US" b="0" dirty="0" smtClean="0"/>
          </a:p>
        </p:txBody>
      </p:sp>
      <p:sp>
        <p:nvSpPr>
          <p:cNvPr id="41987" name="Content Placeholder 6"/>
          <p:cNvSpPr>
            <a:spLocks noGrp="1"/>
          </p:cNvSpPr>
          <p:nvPr>
            <p:ph idx="1"/>
          </p:nvPr>
        </p:nvSpPr>
        <p:spPr>
          <a:xfrm>
            <a:off x="450850" y="1676400"/>
            <a:ext cx="8312150" cy="2971800"/>
          </a:xfrm>
        </p:spPr>
        <p:txBody>
          <a:bodyPr/>
          <a:lstStyle/>
          <a:p>
            <a:r>
              <a:rPr lang="en-US" sz="2800" dirty="0" smtClean="0"/>
              <a:t>Forensic examiners look for the presence of a </a:t>
            </a:r>
            <a:r>
              <a:rPr lang="en-US" sz="2800" b="1" dirty="0" smtClean="0">
                <a:solidFill>
                  <a:srgbClr val="FF0000"/>
                </a:solidFill>
              </a:rPr>
              <a:t>core</a:t>
            </a:r>
            <a:r>
              <a:rPr lang="en-US" sz="2800" b="1" dirty="0" smtClean="0">
                <a:solidFill>
                  <a:srgbClr val="CC3300"/>
                </a:solidFill>
              </a:rPr>
              <a:t> </a:t>
            </a:r>
            <a:r>
              <a:rPr lang="en-US" sz="2800" dirty="0" smtClean="0"/>
              <a:t>(the center of a whorl or loop) and </a:t>
            </a:r>
            <a:r>
              <a:rPr lang="en-US" sz="2800" b="1" dirty="0" smtClean="0">
                <a:solidFill>
                  <a:srgbClr val="FF0000"/>
                </a:solidFill>
              </a:rPr>
              <a:t>deltas</a:t>
            </a:r>
            <a:r>
              <a:rPr lang="en-US" sz="2800" b="1" dirty="0" smtClean="0">
                <a:solidFill>
                  <a:srgbClr val="CC3300"/>
                </a:solidFill>
              </a:rPr>
              <a:t> </a:t>
            </a:r>
            <a:r>
              <a:rPr lang="en-US" sz="2800" dirty="0" smtClean="0"/>
              <a:t>(triangular regions near a loop). </a:t>
            </a:r>
          </a:p>
          <a:p>
            <a:pPr eaLnBrk="1" hangingPunct="1">
              <a:lnSpc>
                <a:spcPct val="90000"/>
              </a:lnSpc>
              <a:spcBef>
                <a:spcPct val="0"/>
              </a:spcBef>
              <a:buSzPct val="90000"/>
            </a:pPr>
            <a:r>
              <a:rPr lang="en-US" sz="2800" dirty="0" smtClean="0"/>
              <a:t>A </a:t>
            </a:r>
            <a:r>
              <a:rPr lang="en-US" sz="2800" b="1" dirty="0" smtClean="0">
                <a:solidFill>
                  <a:srgbClr val="FF0000"/>
                </a:solidFill>
              </a:rPr>
              <a:t>ridge count</a:t>
            </a:r>
            <a:r>
              <a:rPr lang="en-US" sz="2800" b="1" dirty="0" smtClean="0">
                <a:solidFill>
                  <a:srgbClr val="CC3300"/>
                </a:solidFill>
              </a:rPr>
              <a:t> </a:t>
            </a:r>
            <a:r>
              <a:rPr lang="en-US" sz="2800" dirty="0" smtClean="0"/>
              <a:t>is another characteristic that distinguishes one fingerprint from another.  The count is made from the center of the core to the edge of the delta. </a:t>
            </a:r>
          </a:p>
          <a:p>
            <a:endParaRPr lang="en-US" dirty="0" smtClean="0"/>
          </a:p>
        </p:txBody>
      </p:sp>
      <p:sp>
        <p:nvSpPr>
          <p:cNvPr id="6" name="Slide Number Placeholder 5"/>
          <p:cNvSpPr>
            <a:spLocks noGrp="1"/>
          </p:cNvSpPr>
          <p:nvPr>
            <p:ph type="sldNum" sz="quarter" idx="12"/>
          </p:nvPr>
        </p:nvSpPr>
        <p:spPr/>
        <p:txBody>
          <a:bodyPr/>
          <a:lstStyle/>
          <a:p>
            <a:pPr>
              <a:defRPr/>
            </a:pPr>
            <a:fld id="{CEC1B6B9-45CB-4BA5-9FBA-65A7349ED60D}" type="slidenum">
              <a:rPr lang="en-US" smtClean="0"/>
              <a:pPr>
                <a:defRPr/>
              </a:pPr>
              <a:t>34</a:t>
            </a:fld>
            <a:endParaRPr lang="en-US" b="0" dirty="0"/>
          </a:p>
        </p:txBody>
      </p:sp>
      <p:pic>
        <p:nvPicPr>
          <p:cNvPr id="43012" name="Picture 4" descr="Core &amp; Delta02"/>
          <p:cNvPicPr>
            <a:picLocks noChangeAspect="1" noChangeArrowheads="1"/>
          </p:cNvPicPr>
          <p:nvPr/>
        </p:nvPicPr>
        <p:blipFill>
          <a:blip r:embed="rId2" cstate="print"/>
          <a:srcRect/>
          <a:stretch>
            <a:fillRect/>
          </a:stretch>
        </p:blipFill>
        <p:spPr bwMode="auto">
          <a:xfrm>
            <a:off x="2057400" y="4267200"/>
            <a:ext cx="5867400" cy="236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155448"/>
            <a:ext cx="7391400" cy="1252728"/>
          </a:xfrm>
        </p:spPr>
        <p:txBody>
          <a:bodyPr/>
          <a:lstStyle/>
          <a:p>
            <a:pPr>
              <a:defRPr/>
            </a:pPr>
            <a:r>
              <a:rPr lang="en-US" dirty="0" smtClean="0"/>
              <a:t>Classification of Fingerprints</a:t>
            </a:r>
          </a:p>
        </p:txBody>
      </p:sp>
      <p:sp>
        <p:nvSpPr>
          <p:cNvPr id="43011" name="Rectangle 3"/>
          <p:cNvSpPr>
            <a:spLocks noGrp="1" noChangeArrowheads="1"/>
          </p:cNvSpPr>
          <p:nvPr>
            <p:ph idx="1"/>
          </p:nvPr>
        </p:nvSpPr>
        <p:spPr/>
        <p:txBody>
          <a:bodyPr/>
          <a:lstStyle/>
          <a:p>
            <a:r>
              <a:rPr lang="en-US" dirty="0" smtClean="0"/>
              <a:t>Three basic patterns:</a:t>
            </a:r>
          </a:p>
          <a:p>
            <a:pPr lvl="1"/>
            <a:r>
              <a:rPr lang="en-US" dirty="0" smtClean="0">
                <a:solidFill>
                  <a:srgbClr val="FF0000"/>
                </a:solidFill>
              </a:rPr>
              <a:t>Arches</a:t>
            </a:r>
          </a:p>
          <a:p>
            <a:pPr lvl="2"/>
            <a:r>
              <a:rPr lang="en-US" dirty="0" smtClean="0"/>
              <a:t>5%</a:t>
            </a:r>
          </a:p>
          <a:p>
            <a:pPr lvl="1"/>
            <a:r>
              <a:rPr lang="en-US" dirty="0" smtClean="0">
                <a:solidFill>
                  <a:srgbClr val="FF0000"/>
                </a:solidFill>
              </a:rPr>
              <a:t>Loop</a:t>
            </a:r>
          </a:p>
          <a:p>
            <a:pPr lvl="2"/>
            <a:r>
              <a:rPr lang="en-US" dirty="0" smtClean="0"/>
              <a:t>65%</a:t>
            </a:r>
          </a:p>
          <a:p>
            <a:pPr lvl="1"/>
            <a:r>
              <a:rPr lang="en-US" dirty="0" smtClean="0">
                <a:solidFill>
                  <a:srgbClr val="FF0000"/>
                </a:solidFill>
              </a:rPr>
              <a:t>Whorls</a:t>
            </a:r>
          </a:p>
          <a:p>
            <a:pPr lvl="2"/>
            <a:r>
              <a:rPr lang="en-US" dirty="0" smtClean="0"/>
              <a:t>30%</a:t>
            </a:r>
          </a:p>
          <a:p>
            <a:pPr lvl="1"/>
            <a:r>
              <a:rPr lang="en-US" dirty="0" smtClean="0"/>
              <a:t>Racial variations (African (more arches), European (more loops), Asians/Orientals (more whorls)</a:t>
            </a:r>
          </a:p>
        </p:txBody>
      </p:sp>
      <p:sp>
        <p:nvSpPr>
          <p:cNvPr id="6" name="Slide Number Placeholder 5"/>
          <p:cNvSpPr>
            <a:spLocks noGrp="1"/>
          </p:cNvSpPr>
          <p:nvPr>
            <p:ph type="sldNum" sz="quarter" idx="12"/>
          </p:nvPr>
        </p:nvSpPr>
        <p:spPr/>
        <p:txBody>
          <a:bodyPr/>
          <a:lstStyle/>
          <a:p>
            <a:pPr>
              <a:defRPr/>
            </a:pPr>
            <a:fld id="{20738968-3195-4A05-99EF-930CABDE8A23}" type="slidenum">
              <a:rPr lang="en-US" smtClean="0"/>
              <a:pPr>
                <a:defRPr/>
              </a:pPr>
              <a:t>35</a:t>
            </a:fld>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500"/>
                                        <p:tgtEl>
                                          <p:spTgt spid="430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fade">
                                      <p:cBhvr>
                                        <p:cTn id="20" dur="500"/>
                                        <p:tgtEl>
                                          <p:spTgt spid="4301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fade">
                                      <p:cBhvr>
                                        <p:cTn id="23" dur="500"/>
                                        <p:tgtEl>
                                          <p:spTgt spid="430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Effect transition="in" filter="fade">
                                      <p:cBhvr>
                                        <p:cTn id="28" dur="500"/>
                                        <p:tgtEl>
                                          <p:spTgt spid="4301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animEffect transition="in" filter="fade">
                                      <p:cBhvr>
                                        <p:cTn id="31" dur="500"/>
                                        <p:tgtEl>
                                          <p:spTgt spid="430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fade">
                                      <p:cBhvr>
                                        <p:cTn id="36"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0" y="152400"/>
            <a:ext cx="7391400" cy="1251062"/>
          </a:xfrm>
        </p:spPr>
        <p:txBody>
          <a:bodyPr/>
          <a:lstStyle/>
          <a:p>
            <a:pPr eaLnBrk="1" hangingPunct="1">
              <a:defRPr/>
            </a:pPr>
            <a:r>
              <a:rPr lang="en-US" dirty="0" smtClean="0"/>
              <a:t>Fingerprint Patterns - Arches</a:t>
            </a:r>
          </a:p>
        </p:txBody>
      </p:sp>
      <p:sp>
        <p:nvSpPr>
          <p:cNvPr id="4100" name="Rectangle 4"/>
          <p:cNvSpPr>
            <a:spLocks noGrp="1" noChangeArrowheads="1"/>
          </p:cNvSpPr>
          <p:nvPr>
            <p:ph sz="half" idx="1"/>
          </p:nvPr>
        </p:nvSpPr>
        <p:spPr/>
        <p:txBody>
          <a:bodyPr>
            <a:normAutofit fontScale="92500" lnSpcReduction="10000"/>
          </a:bodyPr>
          <a:lstStyle/>
          <a:p>
            <a:pPr eaLnBrk="1" hangingPunct="1"/>
            <a:r>
              <a:rPr lang="en-US" sz="2800" dirty="0" smtClean="0"/>
              <a:t>Arches are ridgelines that rise in the center to create a wavelike pattern.  </a:t>
            </a:r>
          </a:p>
          <a:p>
            <a:pPr eaLnBrk="1" hangingPunct="1"/>
            <a:r>
              <a:rPr lang="en-US" sz="2800" dirty="0" smtClean="0"/>
              <a:t>They do NOT have deltas or cores.</a:t>
            </a:r>
          </a:p>
          <a:p>
            <a:pPr eaLnBrk="1" hangingPunct="1"/>
            <a:r>
              <a:rPr lang="en-US" sz="2800" dirty="0" smtClean="0"/>
              <a:t>Least common of the general patterns of fingerprints.</a:t>
            </a:r>
          </a:p>
          <a:p>
            <a:pPr eaLnBrk="1" hangingPunct="1"/>
            <a:r>
              <a:rPr lang="en-US" sz="2800" dirty="0" smtClean="0"/>
              <a:t>Two types of arches: plain (4%), like shown here and…</a:t>
            </a:r>
          </a:p>
        </p:txBody>
      </p:sp>
      <p:pic>
        <p:nvPicPr>
          <p:cNvPr id="10" name="Picture 5" descr="Arch"/>
          <p:cNvPicPr>
            <a:picLocks noGrp="1" noChangeAspect="1" noChangeArrowheads="1"/>
          </p:cNvPicPr>
          <p:nvPr>
            <p:ph sz="half" idx="2"/>
          </p:nvPr>
        </p:nvPicPr>
        <p:blipFill>
          <a:blip r:embed="rId2" cstate="print"/>
          <a:stretch>
            <a:fillRect/>
          </a:stretch>
        </p:blipFill>
        <p:spPr bwMode="auto">
          <a:xfrm>
            <a:off x="4648200" y="2103813"/>
            <a:ext cx="4038600" cy="396323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104FBB7C-22C3-49EA-92B7-076B81635DB8}" type="slidenum">
              <a:rPr lang="en-US" smtClean="0"/>
              <a:pPr>
                <a:defRPr/>
              </a:pPr>
              <a:t>36</a:t>
            </a:fld>
            <a:endParaRPr lang="en-US" b="0" dirty="0"/>
          </a:p>
        </p:txBody>
      </p:sp>
      <p:sp>
        <p:nvSpPr>
          <p:cNvPr id="4103" name="Freeform 7"/>
          <p:cNvSpPr>
            <a:spLocks/>
          </p:cNvSpPr>
          <p:nvPr/>
        </p:nvSpPr>
        <p:spPr bwMode="auto">
          <a:xfrm>
            <a:off x="4953000" y="3429000"/>
            <a:ext cx="3630613" cy="1882775"/>
          </a:xfrm>
          <a:custGeom>
            <a:avLst/>
            <a:gdLst>
              <a:gd name="T0" fmla="*/ 0 w 2287"/>
              <a:gd name="T1" fmla="*/ 2147483647 h 1330"/>
              <a:gd name="T2" fmla="*/ 2147483647 w 2287"/>
              <a:gd name="T3" fmla="*/ 2147483647 h 1330"/>
              <a:gd name="T4" fmla="*/ 2147483647 w 2287"/>
              <a:gd name="T5" fmla="*/ 2147483647 h 1330"/>
              <a:gd name="T6" fmla="*/ 2147483647 w 2287"/>
              <a:gd name="T7" fmla="*/ 2147483647 h 1330"/>
              <a:gd name="T8" fmla="*/ 2147483647 w 2287"/>
              <a:gd name="T9" fmla="*/ 2147483647 h 1330"/>
              <a:gd name="T10" fmla="*/ 2147483647 w 2287"/>
              <a:gd name="T11" fmla="*/ 2147483647 h 1330"/>
              <a:gd name="T12" fmla="*/ 2147483647 w 2287"/>
              <a:gd name="T13" fmla="*/ 2147483647 h 1330"/>
              <a:gd name="T14" fmla="*/ 2147483647 w 2287"/>
              <a:gd name="T15" fmla="*/ 2147483647 h 1330"/>
              <a:gd name="T16" fmla="*/ 2147483647 w 2287"/>
              <a:gd name="T17" fmla="*/ 2147483647 h 1330"/>
              <a:gd name="T18" fmla="*/ 2147483647 w 2287"/>
              <a:gd name="T19" fmla="*/ 2147483647 h 1330"/>
              <a:gd name="T20" fmla="*/ 2147483647 w 2287"/>
              <a:gd name="T21" fmla="*/ 0 h 1330"/>
              <a:gd name="T22" fmla="*/ 2147483647 w 2287"/>
              <a:gd name="T23" fmla="*/ 2147483647 h 1330"/>
              <a:gd name="T24" fmla="*/ 2147483647 w 2287"/>
              <a:gd name="T25" fmla="*/ 2147483647 h 1330"/>
              <a:gd name="T26" fmla="*/ 2147483647 w 2287"/>
              <a:gd name="T27" fmla="*/ 2147483647 h 1330"/>
              <a:gd name="T28" fmla="*/ 2147483647 w 2287"/>
              <a:gd name="T29" fmla="*/ 2147483647 h 1330"/>
              <a:gd name="T30" fmla="*/ 2147483647 w 2287"/>
              <a:gd name="T31" fmla="*/ 2147483647 h 1330"/>
              <a:gd name="T32" fmla="*/ 2147483647 w 2287"/>
              <a:gd name="T33" fmla="*/ 2147483647 h 1330"/>
              <a:gd name="T34" fmla="*/ 2147483647 w 2287"/>
              <a:gd name="T35" fmla="*/ 2147483647 h 1330"/>
              <a:gd name="T36" fmla="*/ 2147483647 w 2287"/>
              <a:gd name="T37" fmla="*/ 2147483647 h 1330"/>
              <a:gd name="T38" fmla="*/ 2147483647 w 2287"/>
              <a:gd name="T39" fmla="*/ 2147483647 h 1330"/>
              <a:gd name="T40" fmla="*/ 2147483647 w 2287"/>
              <a:gd name="T41" fmla="*/ 2147483647 h 1330"/>
              <a:gd name="T42" fmla="*/ 2147483647 w 2287"/>
              <a:gd name="T43" fmla="*/ 2147483647 h 1330"/>
              <a:gd name="T44" fmla="*/ 2147483647 w 2287"/>
              <a:gd name="T45" fmla="*/ 2147483647 h 1330"/>
              <a:gd name="T46" fmla="*/ 2147483647 w 2287"/>
              <a:gd name="T47" fmla="*/ 2147483647 h 13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87"/>
              <a:gd name="T73" fmla="*/ 0 h 1330"/>
              <a:gd name="T74" fmla="*/ 2287 w 2287"/>
              <a:gd name="T75" fmla="*/ 1330 h 13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87" h="1330">
                <a:moveTo>
                  <a:pt x="0" y="1330"/>
                </a:moveTo>
                <a:cubicBezTo>
                  <a:pt x="42" y="1327"/>
                  <a:pt x="85" y="1327"/>
                  <a:pt x="127" y="1321"/>
                </a:cubicBezTo>
                <a:cubicBezTo>
                  <a:pt x="168" y="1315"/>
                  <a:pt x="191" y="1291"/>
                  <a:pt x="229" y="1279"/>
                </a:cubicBezTo>
                <a:cubicBezTo>
                  <a:pt x="336" y="1195"/>
                  <a:pt x="405" y="1025"/>
                  <a:pt x="466" y="906"/>
                </a:cubicBezTo>
                <a:cubicBezTo>
                  <a:pt x="489" y="861"/>
                  <a:pt x="522" y="814"/>
                  <a:pt x="550" y="771"/>
                </a:cubicBezTo>
                <a:cubicBezTo>
                  <a:pt x="565" y="749"/>
                  <a:pt x="593" y="703"/>
                  <a:pt x="593" y="703"/>
                </a:cubicBezTo>
                <a:cubicBezTo>
                  <a:pt x="605" y="650"/>
                  <a:pt x="634" y="602"/>
                  <a:pt x="652" y="550"/>
                </a:cubicBezTo>
                <a:cubicBezTo>
                  <a:pt x="702" y="402"/>
                  <a:pt x="753" y="321"/>
                  <a:pt x="855" y="203"/>
                </a:cubicBezTo>
                <a:cubicBezTo>
                  <a:pt x="898" y="153"/>
                  <a:pt x="935" y="96"/>
                  <a:pt x="991" y="59"/>
                </a:cubicBezTo>
                <a:cubicBezTo>
                  <a:pt x="1006" y="37"/>
                  <a:pt x="1007" y="29"/>
                  <a:pt x="1033" y="17"/>
                </a:cubicBezTo>
                <a:cubicBezTo>
                  <a:pt x="1049" y="10"/>
                  <a:pt x="1084" y="0"/>
                  <a:pt x="1084" y="0"/>
                </a:cubicBezTo>
                <a:cubicBezTo>
                  <a:pt x="1160" y="3"/>
                  <a:pt x="1237" y="3"/>
                  <a:pt x="1313" y="8"/>
                </a:cubicBezTo>
                <a:cubicBezTo>
                  <a:pt x="1347" y="10"/>
                  <a:pt x="1334" y="21"/>
                  <a:pt x="1355" y="42"/>
                </a:cubicBezTo>
                <a:cubicBezTo>
                  <a:pt x="1390" y="76"/>
                  <a:pt x="1432" y="108"/>
                  <a:pt x="1474" y="135"/>
                </a:cubicBezTo>
                <a:cubicBezTo>
                  <a:pt x="1480" y="144"/>
                  <a:pt x="1484" y="154"/>
                  <a:pt x="1491" y="161"/>
                </a:cubicBezTo>
                <a:cubicBezTo>
                  <a:pt x="1501" y="171"/>
                  <a:pt x="1516" y="175"/>
                  <a:pt x="1525" y="186"/>
                </a:cubicBezTo>
                <a:cubicBezTo>
                  <a:pt x="1560" y="228"/>
                  <a:pt x="1501" y="202"/>
                  <a:pt x="1558" y="220"/>
                </a:cubicBezTo>
                <a:cubicBezTo>
                  <a:pt x="1585" y="246"/>
                  <a:pt x="1603" y="274"/>
                  <a:pt x="1626" y="305"/>
                </a:cubicBezTo>
                <a:cubicBezTo>
                  <a:pt x="1638" y="338"/>
                  <a:pt x="1657" y="364"/>
                  <a:pt x="1669" y="398"/>
                </a:cubicBezTo>
                <a:cubicBezTo>
                  <a:pt x="1706" y="504"/>
                  <a:pt x="1743" y="621"/>
                  <a:pt x="1838" y="686"/>
                </a:cubicBezTo>
                <a:cubicBezTo>
                  <a:pt x="1875" y="740"/>
                  <a:pt x="1925" y="785"/>
                  <a:pt x="1965" y="838"/>
                </a:cubicBezTo>
                <a:cubicBezTo>
                  <a:pt x="1986" y="867"/>
                  <a:pt x="2002" y="905"/>
                  <a:pt x="2024" y="932"/>
                </a:cubicBezTo>
                <a:cubicBezTo>
                  <a:pt x="2063" y="980"/>
                  <a:pt x="2158" y="1073"/>
                  <a:pt x="2219" y="1092"/>
                </a:cubicBezTo>
                <a:cubicBezTo>
                  <a:pt x="2244" y="1108"/>
                  <a:pt x="2261" y="1131"/>
                  <a:pt x="2287" y="1143"/>
                </a:cubicBezTo>
              </a:path>
            </a:pathLst>
          </a:custGeom>
          <a:solidFill>
            <a:schemeClr val="tx2">
              <a:alpha val="50195"/>
            </a:schemeClr>
          </a:solidFill>
          <a:ln w="79375">
            <a:solidFill>
              <a:srgbClr val="FF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1" end="1"/>
                                            </p:txEl>
                                          </p:spTgt>
                                        </p:tgtEl>
                                        <p:attrNameLst>
                                          <p:attrName>style.visibility</p:attrName>
                                        </p:attrNameLst>
                                      </p:cBhvr>
                                      <p:to>
                                        <p:strVal val="visible"/>
                                      </p:to>
                                    </p:set>
                                    <p:animEffect transition="in" filter="fade">
                                      <p:cBhvr>
                                        <p:cTn id="17" dur="500"/>
                                        <p:tgtEl>
                                          <p:spTgt spid="4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2" end="2"/>
                                            </p:txEl>
                                          </p:spTgt>
                                        </p:tgtEl>
                                        <p:attrNameLst>
                                          <p:attrName>style.visibility</p:attrName>
                                        </p:attrNameLst>
                                      </p:cBhvr>
                                      <p:to>
                                        <p:strVal val="visible"/>
                                      </p:to>
                                    </p:set>
                                    <p:animEffect transition="in" filter="fade">
                                      <p:cBhvr>
                                        <p:cTn id="22" dur="500"/>
                                        <p:tgtEl>
                                          <p:spTgt spid="4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0">
                                            <p:txEl>
                                              <p:pRg st="3" end="3"/>
                                            </p:txEl>
                                          </p:spTgt>
                                        </p:tgtEl>
                                        <p:attrNameLst>
                                          <p:attrName>style.visibility</p:attrName>
                                        </p:attrNameLst>
                                      </p:cBhvr>
                                      <p:to>
                                        <p:strVal val="visible"/>
                                      </p:to>
                                    </p:set>
                                    <p:animEffect transition="in" filter="fade">
                                      <p:cBhvr>
                                        <p:cTn id="27"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P spid="410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152400"/>
            <a:ext cx="7391400" cy="1251062"/>
          </a:xfrm>
        </p:spPr>
        <p:txBody>
          <a:bodyPr>
            <a:normAutofit/>
          </a:bodyPr>
          <a:lstStyle/>
          <a:p>
            <a:pPr eaLnBrk="1" hangingPunct="1">
              <a:defRPr/>
            </a:pPr>
            <a:r>
              <a:rPr lang="en-US" dirty="0" smtClean="0"/>
              <a:t>Fingerprint Patterns - Arches</a:t>
            </a:r>
          </a:p>
        </p:txBody>
      </p:sp>
      <p:sp>
        <p:nvSpPr>
          <p:cNvPr id="19459" name="Rectangle 3"/>
          <p:cNvSpPr>
            <a:spLocks noGrp="1" noChangeArrowheads="1"/>
          </p:cNvSpPr>
          <p:nvPr>
            <p:ph sz="half" idx="1"/>
          </p:nvPr>
        </p:nvSpPr>
        <p:spPr/>
        <p:txBody>
          <a:bodyPr/>
          <a:lstStyle/>
          <a:p>
            <a:pPr eaLnBrk="1" hangingPunct="1"/>
            <a:r>
              <a:rPr lang="en-US" sz="2800" dirty="0" smtClean="0"/>
              <a:t>Tented arch (1%)</a:t>
            </a:r>
          </a:p>
          <a:p>
            <a:pPr eaLnBrk="1" hangingPunct="1"/>
            <a:r>
              <a:rPr lang="en-US" sz="2800" dirty="0" smtClean="0"/>
              <a:t>Ends in a sharper point at the center that results in an angle that is less than 90</a:t>
            </a:r>
            <a:r>
              <a:rPr lang="en-US" sz="2800" dirty="0" smtClean="0">
                <a:cs typeface="Times New Roman" charset="0"/>
              </a:rPr>
              <a:t>°.</a:t>
            </a:r>
            <a:endParaRPr lang="en-US" sz="2800" dirty="0" smtClean="0"/>
          </a:p>
        </p:txBody>
      </p:sp>
      <p:pic>
        <p:nvPicPr>
          <p:cNvPr id="16" name="Picture 6" descr="T_arch1"/>
          <p:cNvPicPr>
            <a:picLocks noGrp="1" noChangeAspect="1" noChangeArrowheads="1"/>
          </p:cNvPicPr>
          <p:nvPr>
            <p:ph sz="half" idx="2"/>
          </p:nvPr>
        </p:nvPicPr>
        <p:blipFill>
          <a:blip r:embed="rId2" cstate="print"/>
          <a:stretch>
            <a:fillRect/>
          </a:stretch>
        </p:blipFill>
        <p:spPr bwMode="auto">
          <a:xfrm>
            <a:off x="4648200" y="2121571"/>
            <a:ext cx="4038600" cy="392772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DAC9229-ABE8-4944-9763-35E1A533D58F}" type="slidenum">
              <a:rPr lang="en-US" smtClean="0"/>
              <a:pPr>
                <a:defRPr/>
              </a:pPr>
              <a:t>37</a:t>
            </a:fld>
            <a:endParaRPr lang="en-US" b="0" dirty="0"/>
          </a:p>
        </p:txBody>
      </p:sp>
      <p:sp>
        <p:nvSpPr>
          <p:cNvPr id="15" name="Freeform 9"/>
          <p:cNvSpPr>
            <a:spLocks/>
          </p:cNvSpPr>
          <p:nvPr/>
        </p:nvSpPr>
        <p:spPr bwMode="auto">
          <a:xfrm>
            <a:off x="4724400" y="3505200"/>
            <a:ext cx="3810000" cy="1835150"/>
          </a:xfrm>
          <a:custGeom>
            <a:avLst/>
            <a:gdLst>
              <a:gd name="T0" fmla="*/ 0 w 2400"/>
              <a:gd name="T1" fmla="*/ 2147483647 h 1156"/>
              <a:gd name="T2" fmla="*/ 2147483647 w 2400"/>
              <a:gd name="T3" fmla="*/ 2147483647 h 1156"/>
              <a:gd name="T4" fmla="*/ 2147483647 w 2400"/>
              <a:gd name="T5" fmla="*/ 2147483647 h 1156"/>
              <a:gd name="T6" fmla="*/ 2147483647 w 2400"/>
              <a:gd name="T7" fmla="*/ 2147483647 h 1156"/>
              <a:gd name="T8" fmla="*/ 2147483647 w 2400"/>
              <a:gd name="T9" fmla="*/ 2147483647 h 1156"/>
              <a:gd name="T10" fmla="*/ 2147483647 w 2400"/>
              <a:gd name="T11" fmla="*/ 2147483647 h 1156"/>
              <a:gd name="T12" fmla="*/ 2147483647 w 2400"/>
              <a:gd name="T13" fmla="*/ 2147483647 h 1156"/>
              <a:gd name="T14" fmla="*/ 2147483647 w 2400"/>
              <a:gd name="T15" fmla="*/ 2147483647 h 1156"/>
              <a:gd name="T16" fmla="*/ 2147483647 w 2400"/>
              <a:gd name="T17" fmla="*/ 2147483647 h 1156"/>
              <a:gd name="T18" fmla="*/ 2147483647 w 2400"/>
              <a:gd name="T19" fmla="*/ 2147483647 h 1156"/>
              <a:gd name="T20" fmla="*/ 2147483647 w 2400"/>
              <a:gd name="T21" fmla="*/ 2147483647 h 1156"/>
              <a:gd name="T22" fmla="*/ 2147483647 w 2400"/>
              <a:gd name="T23" fmla="*/ 2147483647 h 1156"/>
              <a:gd name="T24" fmla="*/ 2147483647 w 2400"/>
              <a:gd name="T25" fmla="*/ 2147483647 h 1156"/>
              <a:gd name="T26" fmla="*/ 2147483647 w 2400"/>
              <a:gd name="T27" fmla="*/ 2147483647 h 1156"/>
              <a:gd name="T28" fmla="*/ 2147483647 w 2400"/>
              <a:gd name="T29" fmla="*/ 2147483647 h 1156"/>
              <a:gd name="T30" fmla="*/ 2147483647 w 2400"/>
              <a:gd name="T31" fmla="*/ 2147483647 h 1156"/>
              <a:gd name="T32" fmla="*/ 2147483647 w 2400"/>
              <a:gd name="T33" fmla="*/ 2147483647 h 1156"/>
              <a:gd name="T34" fmla="*/ 2147483647 w 2400"/>
              <a:gd name="T35" fmla="*/ 2147483647 h 1156"/>
              <a:gd name="T36" fmla="*/ 2147483647 w 2400"/>
              <a:gd name="T37" fmla="*/ 2147483647 h 1156"/>
              <a:gd name="T38" fmla="*/ 2147483647 w 2400"/>
              <a:gd name="T39" fmla="*/ 2147483647 h 1156"/>
              <a:gd name="T40" fmla="*/ 2147483647 w 2400"/>
              <a:gd name="T41" fmla="*/ 2147483647 h 1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1156"/>
              <a:gd name="T65" fmla="*/ 2400 w 2400"/>
              <a:gd name="T66" fmla="*/ 1156 h 1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1156">
                <a:moveTo>
                  <a:pt x="0" y="1104"/>
                </a:moveTo>
                <a:cubicBezTo>
                  <a:pt x="76" y="1094"/>
                  <a:pt x="152" y="1085"/>
                  <a:pt x="227" y="1069"/>
                </a:cubicBezTo>
                <a:cubicBezTo>
                  <a:pt x="264" y="1050"/>
                  <a:pt x="295" y="1026"/>
                  <a:pt x="332" y="1008"/>
                </a:cubicBezTo>
                <a:cubicBezTo>
                  <a:pt x="452" y="881"/>
                  <a:pt x="602" y="791"/>
                  <a:pt x="707" y="650"/>
                </a:cubicBezTo>
                <a:cubicBezTo>
                  <a:pt x="718" y="618"/>
                  <a:pt x="737" y="594"/>
                  <a:pt x="751" y="563"/>
                </a:cubicBezTo>
                <a:cubicBezTo>
                  <a:pt x="780" y="498"/>
                  <a:pt x="803" y="431"/>
                  <a:pt x="864" y="388"/>
                </a:cubicBezTo>
                <a:cubicBezTo>
                  <a:pt x="885" y="347"/>
                  <a:pt x="908" y="309"/>
                  <a:pt x="925" y="266"/>
                </a:cubicBezTo>
                <a:cubicBezTo>
                  <a:pt x="949" y="205"/>
                  <a:pt x="956" y="112"/>
                  <a:pt x="1004" y="65"/>
                </a:cubicBezTo>
                <a:cubicBezTo>
                  <a:pt x="1023" y="47"/>
                  <a:pt x="1052" y="27"/>
                  <a:pt x="1074" y="13"/>
                </a:cubicBezTo>
                <a:cubicBezTo>
                  <a:pt x="1189" y="25"/>
                  <a:pt x="1152" y="0"/>
                  <a:pt x="1178" y="83"/>
                </a:cubicBezTo>
                <a:cubicBezTo>
                  <a:pt x="1188" y="168"/>
                  <a:pt x="1189" y="280"/>
                  <a:pt x="1240" y="353"/>
                </a:cubicBezTo>
                <a:cubicBezTo>
                  <a:pt x="1257" y="409"/>
                  <a:pt x="1293" y="462"/>
                  <a:pt x="1327" y="510"/>
                </a:cubicBezTo>
                <a:cubicBezTo>
                  <a:pt x="1359" y="555"/>
                  <a:pt x="1329" y="501"/>
                  <a:pt x="1362" y="545"/>
                </a:cubicBezTo>
                <a:cubicBezTo>
                  <a:pt x="1375" y="562"/>
                  <a:pt x="1385" y="580"/>
                  <a:pt x="1397" y="598"/>
                </a:cubicBezTo>
                <a:cubicBezTo>
                  <a:pt x="1414" y="624"/>
                  <a:pt x="1458" y="646"/>
                  <a:pt x="1484" y="659"/>
                </a:cubicBezTo>
                <a:cubicBezTo>
                  <a:pt x="1504" y="669"/>
                  <a:pt x="1527" y="691"/>
                  <a:pt x="1545" y="702"/>
                </a:cubicBezTo>
                <a:cubicBezTo>
                  <a:pt x="1595" y="733"/>
                  <a:pt x="1663" y="757"/>
                  <a:pt x="1720" y="772"/>
                </a:cubicBezTo>
                <a:cubicBezTo>
                  <a:pt x="1799" y="820"/>
                  <a:pt x="1874" y="871"/>
                  <a:pt x="1946" y="929"/>
                </a:cubicBezTo>
                <a:cubicBezTo>
                  <a:pt x="1965" y="945"/>
                  <a:pt x="1994" y="942"/>
                  <a:pt x="2016" y="955"/>
                </a:cubicBezTo>
                <a:cubicBezTo>
                  <a:pt x="2079" y="992"/>
                  <a:pt x="2136" y="1034"/>
                  <a:pt x="2200" y="1069"/>
                </a:cubicBezTo>
                <a:cubicBezTo>
                  <a:pt x="2255" y="1099"/>
                  <a:pt x="2339" y="1156"/>
                  <a:pt x="2400" y="1156"/>
                </a:cubicBezTo>
              </a:path>
            </a:pathLst>
          </a:custGeom>
          <a:solidFill>
            <a:schemeClr val="tx2">
              <a:alpha val="50195"/>
            </a:schemeClr>
          </a:solidFill>
          <a:ln w="79375">
            <a:solidFill>
              <a:srgbClr val="FF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00" y="228600"/>
            <a:ext cx="7543800" cy="1143000"/>
          </a:xfrm>
        </p:spPr>
        <p:txBody>
          <a:bodyPr/>
          <a:lstStyle/>
          <a:p>
            <a:pPr eaLnBrk="1" hangingPunct="1">
              <a:defRPr/>
            </a:pPr>
            <a:r>
              <a:rPr lang="en-US" dirty="0" smtClean="0"/>
              <a:t>Fingerprint Patterns - Loops</a:t>
            </a:r>
          </a:p>
        </p:txBody>
      </p:sp>
      <p:sp>
        <p:nvSpPr>
          <p:cNvPr id="20483" name="Rectangle 3"/>
          <p:cNvSpPr>
            <a:spLocks noGrp="1" noChangeArrowheads="1"/>
          </p:cNvSpPr>
          <p:nvPr>
            <p:ph type="body" sz="half" idx="2"/>
          </p:nvPr>
        </p:nvSpPr>
        <p:spPr>
          <a:xfrm>
            <a:off x="4413250" y="2066925"/>
            <a:ext cx="4349750" cy="4114800"/>
          </a:xfrm>
        </p:spPr>
        <p:txBody>
          <a:bodyPr/>
          <a:lstStyle/>
          <a:p>
            <a:pPr eaLnBrk="1" hangingPunct="1"/>
            <a:r>
              <a:rPr lang="en-US" sz="2800" dirty="0" smtClean="0"/>
              <a:t>A loop must have one or more ridges entering and exiting from the same side and one delta (65%).</a:t>
            </a:r>
          </a:p>
          <a:p>
            <a:pPr eaLnBrk="1" hangingPunct="1"/>
            <a:r>
              <a:rPr lang="en-US" sz="2800" dirty="0" smtClean="0"/>
              <a:t>Radial loop – loop comes from thumb side of hand.</a:t>
            </a:r>
          </a:p>
          <a:p>
            <a:pPr eaLnBrk="1" hangingPunct="1"/>
            <a:r>
              <a:rPr lang="en-US" sz="2800" dirty="0" err="1" smtClean="0"/>
              <a:t>Ulnar</a:t>
            </a:r>
            <a:r>
              <a:rPr lang="en-US" sz="2800" dirty="0" smtClean="0"/>
              <a:t> loop – loop comes from pinkie finger side of hand.</a:t>
            </a:r>
          </a:p>
        </p:txBody>
      </p:sp>
      <p:sp>
        <p:nvSpPr>
          <p:cNvPr id="9" name="Slide Number Placeholder 8"/>
          <p:cNvSpPr>
            <a:spLocks noGrp="1"/>
          </p:cNvSpPr>
          <p:nvPr>
            <p:ph type="sldNum" sz="quarter" idx="11"/>
          </p:nvPr>
        </p:nvSpPr>
        <p:spPr/>
        <p:txBody>
          <a:bodyPr/>
          <a:lstStyle/>
          <a:p>
            <a:pPr>
              <a:defRPr/>
            </a:pPr>
            <a:fld id="{D446B3B9-B14F-4BE2-95C2-7D47F2CBA255}" type="slidenum">
              <a:rPr lang="en-US" smtClean="0"/>
              <a:pPr>
                <a:defRPr/>
              </a:pPr>
              <a:t>38</a:t>
            </a:fld>
            <a:endParaRPr lang="en-US" b="0"/>
          </a:p>
        </p:txBody>
      </p:sp>
      <p:pic>
        <p:nvPicPr>
          <p:cNvPr id="47108" name="Picture 6" descr="loop"/>
          <p:cNvPicPr>
            <a:picLocks noChangeAspect="1" noChangeArrowheads="1"/>
          </p:cNvPicPr>
          <p:nvPr/>
        </p:nvPicPr>
        <p:blipFill>
          <a:blip r:embed="rId2" cstate="print"/>
          <a:srcRect/>
          <a:stretch>
            <a:fillRect/>
          </a:stretch>
        </p:blipFill>
        <p:spPr bwMode="auto">
          <a:xfrm>
            <a:off x="609600" y="2209800"/>
            <a:ext cx="3657600" cy="3587750"/>
          </a:xfrm>
          <a:prstGeom prst="rect">
            <a:avLst/>
          </a:prstGeom>
          <a:noFill/>
          <a:ln w="9525">
            <a:noFill/>
            <a:miter lim="800000"/>
            <a:headEnd/>
            <a:tailEnd/>
          </a:ln>
        </p:spPr>
      </p:pic>
      <p:sp>
        <p:nvSpPr>
          <p:cNvPr id="20488" name="Freeform 8"/>
          <p:cNvSpPr>
            <a:spLocks/>
          </p:cNvSpPr>
          <p:nvPr/>
        </p:nvSpPr>
        <p:spPr bwMode="auto">
          <a:xfrm>
            <a:off x="609600" y="2641600"/>
            <a:ext cx="2200275" cy="3073400"/>
          </a:xfrm>
          <a:custGeom>
            <a:avLst/>
            <a:gdLst>
              <a:gd name="T0" fmla="*/ 2147483647 w 1431"/>
              <a:gd name="T1" fmla="*/ 2147483647 h 1904"/>
              <a:gd name="T2" fmla="*/ 2147483647 w 1431"/>
              <a:gd name="T3" fmla="*/ 2147483647 h 1904"/>
              <a:gd name="T4" fmla="*/ 2147483647 w 1431"/>
              <a:gd name="T5" fmla="*/ 2147483647 h 1904"/>
              <a:gd name="T6" fmla="*/ 2147483647 w 1431"/>
              <a:gd name="T7" fmla="*/ 2147483647 h 1904"/>
              <a:gd name="T8" fmla="*/ 2147483647 w 1431"/>
              <a:gd name="T9" fmla="*/ 2147483647 h 1904"/>
              <a:gd name="T10" fmla="*/ 2147483647 w 1431"/>
              <a:gd name="T11" fmla="*/ 2147483647 h 1904"/>
              <a:gd name="T12" fmla="*/ 2147483647 w 1431"/>
              <a:gd name="T13" fmla="*/ 2147483647 h 1904"/>
              <a:gd name="T14" fmla="*/ 2147483647 w 1431"/>
              <a:gd name="T15" fmla="*/ 2147483647 h 1904"/>
              <a:gd name="T16" fmla="*/ 2147483647 w 1431"/>
              <a:gd name="T17" fmla="*/ 2147483647 h 1904"/>
              <a:gd name="T18" fmla="*/ 2147483647 w 1431"/>
              <a:gd name="T19" fmla="*/ 2147483647 h 1904"/>
              <a:gd name="T20" fmla="*/ 2147483647 w 1431"/>
              <a:gd name="T21" fmla="*/ 2147483647 h 1904"/>
              <a:gd name="T22" fmla="*/ 2147483647 w 1431"/>
              <a:gd name="T23" fmla="*/ 2147483647 h 1904"/>
              <a:gd name="T24" fmla="*/ 2147483647 w 1431"/>
              <a:gd name="T25" fmla="*/ 2147483647 h 1904"/>
              <a:gd name="T26" fmla="*/ 2147483647 w 1431"/>
              <a:gd name="T27" fmla="*/ 2147483647 h 1904"/>
              <a:gd name="T28" fmla="*/ 2147483647 w 1431"/>
              <a:gd name="T29" fmla="*/ 2147483647 h 1904"/>
              <a:gd name="T30" fmla="*/ 2147483647 w 1431"/>
              <a:gd name="T31" fmla="*/ 2147483647 h 1904"/>
              <a:gd name="T32" fmla="*/ 2147483647 w 1431"/>
              <a:gd name="T33" fmla="*/ 2147483647 h 1904"/>
              <a:gd name="T34" fmla="*/ 2147483647 w 1431"/>
              <a:gd name="T35" fmla="*/ 2147483647 h 1904"/>
              <a:gd name="T36" fmla="*/ 2147483647 w 1431"/>
              <a:gd name="T37" fmla="*/ 2147483647 h 1904"/>
              <a:gd name="T38" fmla="*/ 2147483647 w 1431"/>
              <a:gd name="T39" fmla="*/ 2147483647 h 1904"/>
              <a:gd name="T40" fmla="*/ 2147483647 w 1431"/>
              <a:gd name="T41" fmla="*/ 2147483647 h 1904"/>
              <a:gd name="T42" fmla="*/ 2147483647 w 1431"/>
              <a:gd name="T43" fmla="*/ 2147483647 h 1904"/>
              <a:gd name="T44" fmla="*/ 2147483647 w 1431"/>
              <a:gd name="T45" fmla="*/ 2147483647 h 1904"/>
              <a:gd name="T46" fmla="*/ 2147483647 w 1431"/>
              <a:gd name="T47" fmla="*/ 2147483647 h 1904"/>
              <a:gd name="T48" fmla="*/ 2147483647 w 1431"/>
              <a:gd name="T49" fmla="*/ 2147483647 h 1904"/>
              <a:gd name="T50" fmla="*/ 2147483647 w 1431"/>
              <a:gd name="T51" fmla="*/ 2147483647 h 1904"/>
              <a:gd name="T52" fmla="*/ 2147483647 w 1431"/>
              <a:gd name="T53" fmla="*/ 2147483647 h 1904"/>
              <a:gd name="T54" fmla="*/ 2147483647 w 1431"/>
              <a:gd name="T55" fmla="*/ 2147483647 h 1904"/>
              <a:gd name="T56" fmla="*/ 2147483647 w 1431"/>
              <a:gd name="T57" fmla="*/ 2147483647 h 1904"/>
              <a:gd name="T58" fmla="*/ 0 w 1431"/>
              <a:gd name="T59" fmla="*/ 2147483647 h 19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1"/>
              <a:gd name="T91" fmla="*/ 0 h 1904"/>
              <a:gd name="T92" fmla="*/ 1431 w 1431"/>
              <a:gd name="T93" fmla="*/ 1904 h 19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1" h="1904">
                <a:moveTo>
                  <a:pt x="59" y="1479"/>
                </a:moveTo>
                <a:cubicBezTo>
                  <a:pt x="76" y="1429"/>
                  <a:pt x="56" y="1476"/>
                  <a:pt x="93" y="1428"/>
                </a:cubicBezTo>
                <a:cubicBezTo>
                  <a:pt x="122" y="1391"/>
                  <a:pt x="144" y="1352"/>
                  <a:pt x="178" y="1318"/>
                </a:cubicBezTo>
                <a:cubicBezTo>
                  <a:pt x="188" y="1308"/>
                  <a:pt x="202" y="1302"/>
                  <a:pt x="212" y="1292"/>
                </a:cubicBezTo>
                <a:cubicBezTo>
                  <a:pt x="222" y="1282"/>
                  <a:pt x="226" y="1267"/>
                  <a:pt x="237" y="1258"/>
                </a:cubicBezTo>
                <a:cubicBezTo>
                  <a:pt x="247" y="1250"/>
                  <a:pt x="261" y="1248"/>
                  <a:pt x="271" y="1241"/>
                </a:cubicBezTo>
                <a:cubicBezTo>
                  <a:pt x="293" y="1225"/>
                  <a:pt x="298" y="1212"/>
                  <a:pt x="313" y="1191"/>
                </a:cubicBezTo>
                <a:cubicBezTo>
                  <a:pt x="330" y="1168"/>
                  <a:pt x="364" y="1123"/>
                  <a:pt x="364" y="1123"/>
                </a:cubicBezTo>
                <a:cubicBezTo>
                  <a:pt x="433" y="935"/>
                  <a:pt x="549" y="774"/>
                  <a:pt x="669" y="615"/>
                </a:cubicBezTo>
                <a:cubicBezTo>
                  <a:pt x="696" y="579"/>
                  <a:pt x="695" y="533"/>
                  <a:pt x="720" y="496"/>
                </a:cubicBezTo>
                <a:cubicBezTo>
                  <a:pt x="733" y="442"/>
                  <a:pt x="752" y="387"/>
                  <a:pt x="771" y="335"/>
                </a:cubicBezTo>
                <a:cubicBezTo>
                  <a:pt x="772" y="328"/>
                  <a:pt x="781" y="263"/>
                  <a:pt x="788" y="250"/>
                </a:cubicBezTo>
                <a:cubicBezTo>
                  <a:pt x="871" y="107"/>
                  <a:pt x="805" y="239"/>
                  <a:pt x="872" y="149"/>
                </a:cubicBezTo>
                <a:cubicBezTo>
                  <a:pt x="915" y="91"/>
                  <a:pt x="856" y="135"/>
                  <a:pt x="923" y="89"/>
                </a:cubicBezTo>
                <a:cubicBezTo>
                  <a:pt x="948" y="72"/>
                  <a:pt x="974" y="56"/>
                  <a:pt x="999" y="39"/>
                </a:cubicBezTo>
                <a:cubicBezTo>
                  <a:pt x="1008" y="33"/>
                  <a:pt x="1025" y="22"/>
                  <a:pt x="1025" y="22"/>
                </a:cubicBezTo>
                <a:cubicBezTo>
                  <a:pt x="1381" y="35"/>
                  <a:pt x="1143" y="0"/>
                  <a:pt x="1296" y="72"/>
                </a:cubicBezTo>
                <a:cubicBezTo>
                  <a:pt x="1334" y="111"/>
                  <a:pt x="1370" y="153"/>
                  <a:pt x="1397" y="200"/>
                </a:cubicBezTo>
                <a:cubicBezTo>
                  <a:pt x="1409" y="245"/>
                  <a:pt x="1422" y="289"/>
                  <a:pt x="1431" y="335"/>
                </a:cubicBezTo>
                <a:cubicBezTo>
                  <a:pt x="1420" y="581"/>
                  <a:pt x="1423" y="653"/>
                  <a:pt x="1389" y="835"/>
                </a:cubicBezTo>
                <a:cubicBezTo>
                  <a:pt x="1374" y="917"/>
                  <a:pt x="1370" y="1033"/>
                  <a:pt x="1338" y="1114"/>
                </a:cubicBezTo>
                <a:cubicBezTo>
                  <a:pt x="1312" y="1181"/>
                  <a:pt x="1269" y="1220"/>
                  <a:pt x="1228" y="1275"/>
                </a:cubicBezTo>
                <a:cubicBezTo>
                  <a:pt x="1197" y="1317"/>
                  <a:pt x="1173" y="1364"/>
                  <a:pt x="1135" y="1402"/>
                </a:cubicBezTo>
                <a:cubicBezTo>
                  <a:pt x="1115" y="1453"/>
                  <a:pt x="1083" y="1480"/>
                  <a:pt x="1050" y="1521"/>
                </a:cubicBezTo>
                <a:cubicBezTo>
                  <a:pt x="1012" y="1568"/>
                  <a:pt x="993" y="1606"/>
                  <a:pt x="940" y="1640"/>
                </a:cubicBezTo>
                <a:cubicBezTo>
                  <a:pt x="900" y="1665"/>
                  <a:pt x="853" y="1682"/>
                  <a:pt x="813" y="1707"/>
                </a:cubicBezTo>
                <a:cubicBezTo>
                  <a:pt x="755" y="1744"/>
                  <a:pt x="803" y="1725"/>
                  <a:pt x="754" y="1741"/>
                </a:cubicBezTo>
                <a:cubicBezTo>
                  <a:pt x="721" y="1791"/>
                  <a:pt x="648" y="1798"/>
                  <a:pt x="593" y="1817"/>
                </a:cubicBezTo>
                <a:cubicBezTo>
                  <a:pt x="510" y="1846"/>
                  <a:pt x="410" y="1900"/>
                  <a:pt x="322" y="1902"/>
                </a:cubicBezTo>
                <a:cubicBezTo>
                  <a:pt x="215" y="1904"/>
                  <a:pt x="107" y="1902"/>
                  <a:pt x="0" y="1902"/>
                </a:cubicBezTo>
              </a:path>
            </a:pathLst>
          </a:custGeom>
          <a:solidFill>
            <a:schemeClr val="tx2">
              <a:alpha val="50195"/>
            </a:schemeClr>
          </a:solidFill>
          <a:ln w="79375">
            <a:solidFill>
              <a:srgbClr val="FF0000"/>
            </a:solidFill>
            <a:round/>
            <a:headEnd/>
            <a:tailEnd/>
          </a:ln>
        </p:spPr>
        <p:txBody>
          <a:bodyPr/>
          <a:lstStyle/>
          <a:p>
            <a:endParaRPr lang="en-US"/>
          </a:p>
        </p:txBody>
      </p:sp>
      <p:sp>
        <p:nvSpPr>
          <p:cNvPr id="20489" name="Freeform 9"/>
          <p:cNvSpPr>
            <a:spLocks/>
          </p:cNvSpPr>
          <p:nvPr/>
        </p:nvSpPr>
        <p:spPr bwMode="auto">
          <a:xfrm>
            <a:off x="2836863" y="3979863"/>
            <a:ext cx="1416050" cy="1277937"/>
          </a:xfrm>
          <a:custGeom>
            <a:avLst/>
            <a:gdLst>
              <a:gd name="T0" fmla="*/ 2147483647 w 892"/>
              <a:gd name="T1" fmla="*/ 2147483647 h 805"/>
              <a:gd name="T2" fmla="*/ 2147483647 w 892"/>
              <a:gd name="T3" fmla="*/ 2147483647 h 805"/>
              <a:gd name="T4" fmla="*/ 2147483647 w 892"/>
              <a:gd name="T5" fmla="*/ 2147483647 h 805"/>
              <a:gd name="T6" fmla="*/ 2147483647 w 892"/>
              <a:gd name="T7" fmla="*/ 2147483647 h 805"/>
              <a:gd name="T8" fmla="*/ 2147483647 w 892"/>
              <a:gd name="T9" fmla="*/ 2147483647 h 805"/>
              <a:gd name="T10" fmla="*/ 2147483647 w 892"/>
              <a:gd name="T11" fmla="*/ 2147483647 h 805"/>
              <a:gd name="T12" fmla="*/ 2147483647 w 892"/>
              <a:gd name="T13" fmla="*/ 2147483647 h 805"/>
              <a:gd name="T14" fmla="*/ 2147483647 w 892"/>
              <a:gd name="T15" fmla="*/ 2147483647 h 805"/>
              <a:gd name="T16" fmla="*/ 2147483647 w 892"/>
              <a:gd name="T17" fmla="*/ 0 h 805"/>
              <a:gd name="T18" fmla="*/ 2147483647 w 892"/>
              <a:gd name="T19" fmla="*/ 2147483647 h 805"/>
              <a:gd name="T20" fmla="*/ 2147483647 w 892"/>
              <a:gd name="T21" fmla="*/ 2147483647 h 805"/>
              <a:gd name="T22" fmla="*/ 2147483647 w 892"/>
              <a:gd name="T23" fmla="*/ 2147483647 h 805"/>
              <a:gd name="T24" fmla="*/ 2147483647 w 892"/>
              <a:gd name="T25" fmla="*/ 2147483647 h 805"/>
              <a:gd name="T26" fmla="*/ 2147483647 w 892"/>
              <a:gd name="T27" fmla="*/ 2147483647 h 805"/>
              <a:gd name="T28" fmla="*/ 2147483647 w 892"/>
              <a:gd name="T29" fmla="*/ 2147483647 h 805"/>
              <a:gd name="T30" fmla="*/ 2147483647 w 892"/>
              <a:gd name="T31" fmla="*/ 2147483647 h 805"/>
              <a:gd name="T32" fmla="*/ 2147483647 w 892"/>
              <a:gd name="T33" fmla="*/ 2147483647 h 805"/>
              <a:gd name="T34" fmla="*/ 2147483647 w 892"/>
              <a:gd name="T35" fmla="*/ 2147483647 h 805"/>
              <a:gd name="T36" fmla="*/ 2147483647 w 892"/>
              <a:gd name="T37" fmla="*/ 2147483647 h 805"/>
              <a:gd name="T38" fmla="*/ 0 w 892"/>
              <a:gd name="T39" fmla="*/ 2147483647 h 805"/>
              <a:gd name="T40" fmla="*/ 2147483647 w 892"/>
              <a:gd name="T41" fmla="*/ 2147483647 h 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2"/>
              <a:gd name="T64" fmla="*/ 0 h 805"/>
              <a:gd name="T65" fmla="*/ 892 w 892"/>
              <a:gd name="T66" fmla="*/ 805 h 8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2" h="805">
                <a:moveTo>
                  <a:pt x="119" y="771"/>
                </a:moveTo>
                <a:cubicBezTo>
                  <a:pt x="164" y="719"/>
                  <a:pt x="199" y="659"/>
                  <a:pt x="246" y="610"/>
                </a:cubicBezTo>
                <a:cubicBezTo>
                  <a:pt x="266" y="549"/>
                  <a:pt x="253" y="574"/>
                  <a:pt x="280" y="534"/>
                </a:cubicBezTo>
                <a:cubicBezTo>
                  <a:pt x="289" y="506"/>
                  <a:pt x="322" y="458"/>
                  <a:pt x="322" y="458"/>
                </a:cubicBezTo>
                <a:cubicBezTo>
                  <a:pt x="339" y="408"/>
                  <a:pt x="342" y="387"/>
                  <a:pt x="365" y="348"/>
                </a:cubicBezTo>
                <a:cubicBezTo>
                  <a:pt x="383" y="317"/>
                  <a:pt x="402" y="296"/>
                  <a:pt x="415" y="263"/>
                </a:cubicBezTo>
                <a:cubicBezTo>
                  <a:pt x="431" y="222"/>
                  <a:pt x="432" y="173"/>
                  <a:pt x="458" y="136"/>
                </a:cubicBezTo>
                <a:cubicBezTo>
                  <a:pt x="473" y="115"/>
                  <a:pt x="493" y="97"/>
                  <a:pt x="509" y="77"/>
                </a:cubicBezTo>
                <a:cubicBezTo>
                  <a:pt x="518" y="49"/>
                  <a:pt x="533" y="28"/>
                  <a:pt x="542" y="0"/>
                </a:cubicBezTo>
                <a:cubicBezTo>
                  <a:pt x="579" y="37"/>
                  <a:pt x="585" y="76"/>
                  <a:pt x="610" y="119"/>
                </a:cubicBezTo>
                <a:cubicBezTo>
                  <a:pt x="660" y="205"/>
                  <a:pt x="686" y="311"/>
                  <a:pt x="746" y="390"/>
                </a:cubicBezTo>
                <a:cubicBezTo>
                  <a:pt x="760" y="435"/>
                  <a:pt x="749" y="407"/>
                  <a:pt x="788" y="466"/>
                </a:cubicBezTo>
                <a:cubicBezTo>
                  <a:pt x="794" y="475"/>
                  <a:pt x="805" y="492"/>
                  <a:pt x="805" y="492"/>
                </a:cubicBezTo>
                <a:cubicBezTo>
                  <a:pt x="817" y="529"/>
                  <a:pt x="827" y="569"/>
                  <a:pt x="847" y="602"/>
                </a:cubicBezTo>
                <a:cubicBezTo>
                  <a:pt x="892" y="677"/>
                  <a:pt x="872" y="627"/>
                  <a:pt x="890" y="678"/>
                </a:cubicBezTo>
                <a:cubicBezTo>
                  <a:pt x="806" y="698"/>
                  <a:pt x="713" y="702"/>
                  <a:pt x="627" y="712"/>
                </a:cubicBezTo>
                <a:cubicBezTo>
                  <a:pt x="551" y="736"/>
                  <a:pt x="652" y="706"/>
                  <a:pt x="466" y="729"/>
                </a:cubicBezTo>
                <a:cubicBezTo>
                  <a:pt x="409" y="736"/>
                  <a:pt x="360" y="763"/>
                  <a:pt x="305" y="771"/>
                </a:cubicBezTo>
                <a:cubicBezTo>
                  <a:pt x="224" y="784"/>
                  <a:pt x="119" y="785"/>
                  <a:pt x="43" y="788"/>
                </a:cubicBezTo>
                <a:cubicBezTo>
                  <a:pt x="6" y="798"/>
                  <a:pt x="21" y="797"/>
                  <a:pt x="0" y="797"/>
                </a:cubicBezTo>
                <a:lnTo>
                  <a:pt x="181" y="805"/>
                </a:lnTo>
              </a:path>
            </a:pathLst>
          </a:custGeom>
          <a:solidFill>
            <a:schemeClr val="tx2">
              <a:alpha val="50195"/>
            </a:schemeClr>
          </a:solidFill>
          <a:ln w="793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fade">
                                      <p:cBhvr>
                                        <p:cTn id="12" dur="500"/>
                                        <p:tgtEl>
                                          <p:spTgt spid="204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fade">
                                      <p:cBhvr>
                                        <p:cTn id="17" dur="500"/>
                                        <p:tgtEl>
                                          <p:spTgt spid="20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fade">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fade">
                                      <p:cBhvr>
                                        <p:cTn id="2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utoUpdateAnimBg="0"/>
      <p:bldP spid="20488" grpId="0" uiExpand="1" animBg="1"/>
      <p:bldP spid="20489"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5400" y="228600"/>
            <a:ext cx="7467600" cy="1143000"/>
          </a:xfrm>
        </p:spPr>
        <p:txBody>
          <a:bodyPr/>
          <a:lstStyle/>
          <a:p>
            <a:pPr eaLnBrk="1" hangingPunct="1">
              <a:defRPr/>
            </a:pPr>
            <a:r>
              <a:rPr lang="en-US" dirty="0" smtClean="0"/>
              <a:t>Fingerprint Patterns - Whorls</a:t>
            </a:r>
          </a:p>
        </p:txBody>
      </p:sp>
      <p:sp>
        <p:nvSpPr>
          <p:cNvPr id="21507" name="Rectangle 3"/>
          <p:cNvSpPr>
            <a:spLocks noGrp="1" noChangeArrowheads="1"/>
          </p:cNvSpPr>
          <p:nvPr>
            <p:ph type="body" sz="half" idx="2"/>
          </p:nvPr>
        </p:nvSpPr>
        <p:spPr>
          <a:xfrm>
            <a:off x="4413250" y="2066925"/>
            <a:ext cx="4502150" cy="4333875"/>
          </a:xfrm>
        </p:spPr>
        <p:txBody>
          <a:bodyPr/>
          <a:lstStyle/>
          <a:p>
            <a:pPr eaLnBrk="1" hangingPunct="1"/>
            <a:r>
              <a:rPr lang="en-US" sz="2800" dirty="0" smtClean="0"/>
              <a:t>Whorls have at least two deltas and a core.</a:t>
            </a:r>
          </a:p>
          <a:p>
            <a:pPr eaLnBrk="1" hangingPunct="1"/>
            <a:r>
              <a:rPr lang="en-US" sz="2800" dirty="0" smtClean="0"/>
              <a:t>Divided into four distinct groups.</a:t>
            </a:r>
          </a:p>
          <a:p>
            <a:pPr lvl="1" eaLnBrk="1" hangingPunct="1"/>
            <a:r>
              <a:rPr lang="en-US" sz="2400" dirty="0" smtClean="0"/>
              <a:t>Plain</a:t>
            </a:r>
          </a:p>
          <a:p>
            <a:pPr lvl="1" eaLnBrk="1" hangingPunct="1"/>
            <a:r>
              <a:rPr lang="en-US" sz="2400" dirty="0" smtClean="0"/>
              <a:t>Central Pocket</a:t>
            </a:r>
          </a:p>
          <a:p>
            <a:pPr lvl="1" eaLnBrk="1" hangingPunct="1"/>
            <a:r>
              <a:rPr lang="en-US" sz="2400" dirty="0" smtClean="0"/>
              <a:t>Double Loop</a:t>
            </a:r>
          </a:p>
          <a:p>
            <a:pPr lvl="1" eaLnBrk="1" hangingPunct="1"/>
            <a:r>
              <a:rPr lang="en-US" sz="2400" dirty="0" smtClean="0"/>
              <a:t>Accidental</a:t>
            </a:r>
          </a:p>
          <a:p>
            <a:pPr eaLnBrk="1" hangingPunct="1"/>
            <a:r>
              <a:rPr lang="en-US" sz="2800" dirty="0" smtClean="0"/>
              <a:t>This is a plain whorl (24%)</a:t>
            </a:r>
          </a:p>
        </p:txBody>
      </p:sp>
      <p:sp>
        <p:nvSpPr>
          <p:cNvPr id="9" name="Slide Number Placeholder 8"/>
          <p:cNvSpPr>
            <a:spLocks noGrp="1"/>
          </p:cNvSpPr>
          <p:nvPr>
            <p:ph type="sldNum" sz="quarter" idx="11"/>
          </p:nvPr>
        </p:nvSpPr>
        <p:spPr/>
        <p:txBody>
          <a:bodyPr/>
          <a:lstStyle/>
          <a:p>
            <a:pPr>
              <a:defRPr/>
            </a:pPr>
            <a:fld id="{BED68134-8770-43FD-9F55-2CDEAD47F802}" type="slidenum">
              <a:rPr lang="en-US" smtClean="0"/>
              <a:pPr>
                <a:defRPr/>
              </a:pPr>
              <a:t>39</a:t>
            </a:fld>
            <a:endParaRPr lang="en-US" b="0"/>
          </a:p>
        </p:txBody>
      </p:sp>
      <p:pic>
        <p:nvPicPr>
          <p:cNvPr id="48132" name="Picture 8" descr="whorl"/>
          <p:cNvPicPr>
            <a:picLocks noChangeAspect="1" noChangeArrowheads="1"/>
          </p:cNvPicPr>
          <p:nvPr/>
        </p:nvPicPr>
        <p:blipFill>
          <a:blip r:embed="rId2" cstate="print"/>
          <a:srcRect/>
          <a:stretch>
            <a:fillRect/>
          </a:stretch>
        </p:blipFill>
        <p:spPr bwMode="auto">
          <a:xfrm>
            <a:off x="685800" y="2209800"/>
            <a:ext cx="3581400" cy="3084513"/>
          </a:xfrm>
          <a:prstGeom prst="rect">
            <a:avLst/>
          </a:prstGeom>
          <a:noFill/>
          <a:ln w="9525">
            <a:noFill/>
            <a:miter lim="800000"/>
            <a:headEnd/>
            <a:tailEnd/>
          </a:ln>
        </p:spPr>
      </p:pic>
      <p:sp>
        <p:nvSpPr>
          <p:cNvPr id="21514" name="Oval 10"/>
          <p:cNvSpPr>
            <a:spLocks noChangeArrowheads="1"/>
          </p:cNvSpPr>
          <p:nvPr/>
        </p:nvSpPr>
        <p:spPr bwMode="auto">
          <a:xfrm>
            <a:off x="1371600" y="2438400"/>
            <a:ext cx="1600200" cy="2133600"/>
          </a:xfrm>
          <a:prstGeom prst="ellipse">
            <a:avLst/>
          </a:prstGeom>
          <a:solidFill>
            <a:schemeClr val="tx2">
              <a:alpha val="50195"/>
            </a:schemeClr>
          </a:solidFill>
          <a:ln w="50800">
            <a:solidFill>
              <a:srgbClr val="FF0000"/>
            </a:solidFill>
            <a:round/>
            <a:headEnd/>
            <a:tailEnd/>
          </a:ln>
        </p:spPr>
        <p:txBody>
          <a:bodyPr wrap="none" anchor="ctr"/>
          <a:lstStyle/>
          <a:p>
            <a:endParaRPr lang="en-US"/>
          </a:p>
        </p:txBody>
      </p:sp>
      <p:sp>
        <p:nvSpPr>
          <p:cNvPr id="21516" name="AutoShape 12"/>
          <p:cNvSpPr>
            <a:spLocks noChangeArrowheads="1"/>
          </p:cNvSpPr>
          <p:nvPr/>
        </p:nvSpPr>
        <p:spPr bwMode="auto">
          <a:xfrm>
            <a:off x="762000" y="4267200"/>
            <a:ext cx="762000" cy="6096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1517" name="AutoShape 13"/>
          <p:cNvSpPr>
            <a:spLocks noChangeArrowheads="1"/>
          </p:cNvSpPr>
          <p:nvPr/>
        </p:nvSpPr>
        <p:spPr bwMode="auto">
          <a:xfrm>
            <a:off x="3048000" y="4267200"/>
            <a:ext cx="1066800" cy="7620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transition="in" filter="fade">
                                      <p:cBhvr>
                                        <p:cTn id="10" dur="500"/>
                                        <p:tgtEl>
                                          <p:spTgt spid="215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16"/>
                                        </p:tgtEl>
                                        <p:attrNameLst>
                                          <p:attrName>style.visibility</p:attrName>
                                        </p:attrNameLst>
                                      </p:cBhvr>
                                      <p:to>
                                        <p:strVal val="visible"/>
                                      </p:to>
                                    </p:set>
                                    <p:animEffect transition="in" filter="fade">
                                      <p:cBhvr>
                                        <p:cTn id="15" dur="500"/>
                                        <p:tgtEl>
                                          <p:spTgt spid="215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fade">
                                      <p:cBhvr>
                                        <p:cTn id="20" dur="500"/>
                                        <p:tgtEl>
                                          <p:spTgt spid="215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Effect transition="in" filter="fade">
                                      <p:cBhvr>
                                        <p:cTn id="25" dur="500"/>
                                        <p:tgtEl>
                                          <p:spTgt spid="2150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507">
                                            <p:txEl>
                                              <p:pRg st="2" end="2"/>
                                            </p:txEl>
                                          </p:spTgt>
                                        </p:tgtEl>
                                        <p:attrNameLst>
                                          <p:attrName>style.visibility</p:attrName>
                                        </p:attrNameLst>
                                      </p:cBhvr>
                                      <p:to>
                                        <p:strVal val="visible"/>
                                      </p:to>
                                    </p:set>
                                    <p:animEffect transition="in" filter="fade">
                                      <p:cBhvr>
                                        <p:cTn id="30" dur="500"/>
                                        <p:tgtEl>
                                          <p:spTgt spid="2150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Effect transition="in" filter="fade">
                                      <p:cBhvr>
                                        <p:cTn id="35" dur="500"/>
                                        <p:tgtEl>
                                          <p:spTgt spid="2150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507">
                                            <p:txEl>
                                              <p:pRg st="4" end="4"/>
                                            </p:txEl>
                                          </p:spTgt>
                                        </p:tgtEl>
                                        <p:attrNameLst>
                                          <p:attrName>style.visibility</p:attrName>
                                        </p:attrNameLst>
                                      </p:cBhvr>
                                      <p:to>
                                        <p:strVal val="visible"/>
                                      </p:to>
                                    </p:set>
                                    <p:animEffect transition="in" filter="fade">
                                      <p:cBhvr>
                                        <p:cTn id="40" dur="500"/>
                                        <p:tgtEl>
                                          <p:spTgt spid="2150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507">
                                            <p:txEl>
                                              <p:pRg st="5" end="5"/>
                                            </p:txEl>
                                          </p:spTgt>
                                        </p:tgtEl>
                                        <p:attrNameLst>
                                          <p:attrName>style.visibility</p:attrName>
                                        </p:attrNameLst>
                                      </p:cBhvr>
                                      <p:to>
                                        <p:strVal val="visible"/>
                                      </p:to>
                                    </p:set>
                                    <p:animEffect transition="in" filter="fade">
                                      <p:cBhvr>
                                        <p:cTn id="45" dur="500"/>
                                        <p:tgtEl>
                                          <p:spTgt spid="2150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507">
                                            <p:txEl>
                                              <p:pRg st="6" end="6"/>
                                            </p:txEl>
                                          </p:spTgt>
                                        </p:tgtEl>
                                        <p:attrNameLst>
                                          <p:attrName>style.visibility</p:attrName>
                                        </p:attrNameLst>
                                      </p:cBhvr>
                                      <p:to>
                                        <p:strVal val="visible"/>
                                      </p:to>
                                    </p:set>
                                    <p:animEffect transition="in" filter="fade">
                                      <p:cBhvr>
                                        <p:cTn id="50"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P spid="21514" grpId="0" uiExpand="1" animBg="1"/>
      <p:bldP spid="21516" grpId="0" uiExpand="1" animBg="1"/>
      <p:bldP spid="21517"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6832796" cy="1252728"/>
          </a:xfrm>
        </p:spPr>
        <p:txBody>
          <a:bodyPr>
            <a:normAutofit/>
          </a:bodyPr>
          <a:lstStyle/>
          <a:p>
            <a:r>
              <a:rPr lang="en-US" sz="4100" dirty="0"/>
              <a:t>Fingerprinting Merit Badge</a:t>
            </a:r>
          </a:p>
        </p:txBody>
      </p:sp>
      <p:pic>
        <p:nvPicPr>
          <p:cNvPr id="23554" name="Picture 2"/>
          <p:cNvPicPr>
            <a:picLocks noGrp="1" noChangeAspect="1" noChangeArrowheads="1"/>
          </p:cNvPicPr>
          <p:nvPr>
            <p:ph idx="1"/>
          </p:nvPr>
        </p:nvPicPr>
        <p:blipFill rotWithShape="1">
          <a:blip r:embed="rId2" cstate="print"/>
          <a:srcRect l="4035"/>
          <a:stretch/>
        </p:blipFill>
        <p:spPr>
          <a:xfrm>
            <a:off x="2362200" y="1600201"/>
            <a:ext cx="4514480" cy="4876798"/>
          </a:xfrm>
          <a:noFill/>
        </p:spPr>
      </p:pic>
      <p:sp>
        <p:nvSpPr>
          <p:cNvPr id="5" name="Slide Number Placeholder 4"/>
          <p:cNvSpPr>
            <a:spLocks noGrp="1"/>
          </p:cNvSpPr>
          <p:nvPr>
            <p:ph type="sldNum" sz="quarter" idx="12"/>
          </p:nvPr>
        </p:nvSpPr>
        <p:spPr/>
        <p:txBody>
          <a:bodyPr/>
          <a:lstStyle/>
          <a:p>
            <a:pPr>
              <a:defRPr/>
            </a:pPr>
            <a:fld id="{9707CE87-AD16-4E92-8F8F-B5354826E652}" type="slidenum">
              <a:rPr lang="en-US" smtClean="0"/>
              <a:pPr>
                <a:defRPr/>
              </a:pPr>
              <a:t>4</a:t>
            </a:fld>
            <a:endParaRPr lang="en-US" b="0" dirty="0"/>
          </a:p>
        </p:txBody>
      </p:sp>
      <p:pic>
        <p:nvPicPr>
          <p:cNvPr id="6" name="Picture 5"/>
          <p:cNvPicPr>
            <a:picLocks noChangeAspect="1"/>
          </p:cNvPicPr>
          <p:nvPr/>
        </p:nvPicPr>
        <p:blipFill>
          <a:blip r:embed="rId3"/>
          <a:stretch>
            <a:fillRect/>
          </a:stretch>
        </p:blipFill>
        <p:spPr>
          <a:xfrm>
            <a:off x="7597654" y="64579"/>
            <a:ext cx="1358894" cy="1374077"/>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0" y="152400"/>
            <a:ext cx="7620000" cy="1143000"/>
          </a:xfrm>
        </p:spPr>
        <p:txBody>
          <a:bodyPr/>
          <a:lstStyle/>
          <a:p>
            <a:pPr eaLnBrk="1" hangingPunct="1">
              <a:defRPr/>
            </a:pPr>
            <a:r>
              <a:rPr lang="en-US" dirty="0" smtClean="0"/>
              <a:t>Fingerprint Patterns - Whorls</a:t>
            </a:r>
          </a:p>
        </p:txBody>
      </p:sp>
      <p:sp>
        <p:nvSpPr>
          <p:cNvPr id="22531" name="Rectangle 3"/>
          <p:cNvSpPr>
            <a:spLocks noGrp="1" noChangeArrowheads="1"/>
          </p:cNvSpPr>
          <p:nvPr>
            <p:ph type="body" sz="half" idx="2"/>
          </p:nvPr>
        </p:nvSpPr>
        <p:spPr>
          <a:xfrm>
            <a:off x="4413250" y="2066925"/>
            <a:ext cx="4349750" cy="4114800"/>
          </a:xfrm>
        </p:spPr>
        <p:txBody>
          <a:bodyPr/>
          <a:lstStyle/>
          <a:p>
            <a:pPr eaLnBrk="1" hangingPunct="1"/>
            <a:r>
              <a:rPr lang="en-US" sz="2800" dirty="0" smtClean="0"/>
              <a:t>Double loop pattern (4%)</a:t>
            </a:r>
          </a:p>
          <a:p>
            <a:pPr eaLnBrk="1" hangingPunct="1"/>
            <a:r>
              <a:rPr lang="en-US" sz="2800" dirty="0" smtClean="0"/>
              <a:t>Consists of two separate loop formations, each with its own core, and two deltas.</a:t>
            </a:r>
          </a:p>
        </p:txBody>
      </p:sp>
      <p:sp>
        <p:nvSpPr>
          <p:cNvPr id="10" name="Slide Number Placeholder 9"/>
          <p:cNvSpPr>
            <a:spLocks noGrp="1"/>
          </p:cNvSpPr>
          <p:nvPr>
            <p:ph type="sldNum" sz="quarter" idx="11"/>
          </p:nvPr>
        </p:nvSpPr>
        <p:spPr/>
        <p:txBody>
          <a:bodyPr/>
          <a:lstStyle/>
          <a:p>
            <a:pPr>
              <a:defRPr/>
            </a:pPr>
            <a:fld id="{0F1B7480-230A-4AF3-952E-4EB6B879E53F}" type="slidenum">
              <a:rPr lang="en-US" smtClean="0"/>
              <a:pPr>
                <a:defRPr/>
              </a:pPr>
              <a:t>40</a:t>
            </a:fld>
            <a:endParaRPr lang="en-US" b="0"/>
          </a:p>
        </p:txBody>
      </p:sp>
      <p:pic>
        <p:nvPicPr>
          <p:cNvPr id="49156" name="Picture 8" descr="dbl_loop"/>
          <p:cNvPicPr>
            <a:picLocks noChangeAspect="1" noChangeArrowheads="1"/>
          </p:cNvPicPr>
          <p:nvPr/>
        </p:nvPicPr>
        <p:blipFill>
          <a:blip r:embed="rId2" cstate="print"/>
          <a:srcRect/>
          <a:stretch>
            <a:fillRect/>
          </a:stretch>
        </p:blipFill>
        <p:spPr bwMode="auto">
          <a:xfrm>
            <a:off x="685800" y="2209800"/>
            <a:ext cx="3581400" cy="3462338"/>
          </a:xfrm>
          <a:prstGeom prst="rect">
            <a:avLst/>
          </a:prstGeom>
          <a:noFill/>
          <a:ln w="9525">
            <a:noFill/>
            <a:miter lim="800000"/>
            <a:headEnd/>
            <a:tailEnd/>
          </a:ln>
        </p:spPr>
      </p:pic>
      <p:sp>
        <p:nvSpPr>
          <p:cNvPr id="22538" name="Freeform 10"/>
          <p:cNvSpPr>
            <a:spLocks/>
          </p:cNvSpPr>
          <p:nvPr/>
        </p:nvSpPr>
        <p:spPr bwMode="auto">
          <a:xfrm>
            <a:off x="1638300" y="2247900"/>
            <a:ext cx="1800225" cy="1162050"/>
          </a:xfrm>
          <a:custGeom>
            <a:avLst/>
            <a:gdLst>
              <a:gd name="T0" fmla="*/ 2147483647 w 1134"/>
              <a:gd name="T1" fmla="*/ 0 h 732"/>
              <a:gd name="T2" fmla="*/ 2147483647 w 1134"/>
              <a:gd name="T3" fmla="*/ 2147483647 h 732"/>
              <a:gd name="T4" fmla="*/ 2147483647 w 1134"/>
              <a:gd name="T5" fmla="*/ 2147483647 h 732"/>
              <a:gd name="T6" fmla="*/ 2147483647 w 1134"/>
              <a:gd name="T7" fmla="*/ 2147483647 h 732"/>
              <a:gd name="T8" fmla="*/ 2147483647 w 1134"/>
              <a:gd name="T9" fmla="*/ 2147483647 h 732"/>
              <a:gd name="T10" fmla="*/ 2147483647 w 1134"/>
              <a:gd name="T11" fmla="*/ 2147483647 h 732"/>
              <a:gd name="T12" fmla="*/ 2147483647 w 1134"/>
              <a:gd name="T13" fmla="*/ 2147483647 h 732"/>
              <a:gd name="T14" fmla="*/ 2147483647 w 1134"/>
              <a:gd name="T15" fmla="*/ 2147483647 h 732"/>
              <a:gd name="T16" fmla="*/ 2147483647 w 1134"/>
              <a:gd name="T17" fmla="*/ 2147483647 h 732"/>
              <a:gd name="T18" fmla="*/ 2147483647 w 1134"/>
              <a:gd name="T19" fmla="*/ 2147483647 h 732"/>
              <a:gd name="T20" fmla="*/ 2147483647 w 1134"/>
              <a:gd name="T21" fmla="*/ 2147483647 h 732"/>
              <a:gd name="T22" fmla="*/ 2147483647 w 1134"/>
              <a:gd name="T23" fmla="*/ 2147483647 h 732"/>
              <a:gd name="T24" fmla="*/ 2147483647 w 1134"/>
              <a:gd name="T25" fmla="*/ 2147483647 h 732"/>
              <a:gd name="T26" fmla="*/ 2147483647 w 1134"/>
              <a:gd name="T27" fmla="*/ 2147483647 h 732"/>
              <a:gd name="T28" fmla="*/ 2147483647 w 1134"/>
              <a:gd name="T29" fmla="*/ 2147483647 h 732"/>
              <a:gd name="T30" fmla="*/ 2147483647 w 1134"/>
              <a:gd name="T31" fmla="*/ 2147483647 h 732"/>
              <a:gd name="T32" fmla="*/ 0 w 1134"/>
              <a:gd name="T33" fmla="*/ 2147483647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732"/>
              <a:gd name="T53" fmla="*/ 1134 w 1134"/>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732">
                <a:moveTo>
                  <a:pt x="744" y="0"/>
                </a:moveTo>
                <a:cubicBezTo>
                  <a:pt x="788" y="29"/>
                  <a:pt x="815" y="65"/>
                  <a:pt x="852" y="102"/>
                </a:cubicBezTo>
                <a:cubicBezTo>
                  <a:pt x="869" y="154"/>
                  <a:pt x="906" y="199"/>
                  <a:pt x="942" y="240"/>
                </a:cubicBezTo>
                <a:cubicBezTo>
                  <a:pt x="983" y="288"/>
                  <a:pt x="1012" y="346"/>
                  <a:pt x="1050" y="396"/>
                </a:cubicBezTo>
                <a:cubicBezTo>
                  <a:pt x="1066" y="443"/>
                  <a:pt x="1100" y="479"/>
                  <a:pt x="1122" y="522"/>
                </a:cubicBezTo>
                <a:cubicBezTo>
                  <a:pt x="1117" y="614"/>
                  <a:pt x="1134" y="632"/>
                  <a:pt x="1074" y="678"/>
                </a:cubicBezTo>
                <a:cubicBezTo>
                  <a:pt x="1052" y="695"/>
                  <a:pt x="1023" y="711"/>
                  <a:pt x="996" y="720"/>
                </a:cubicBezTo>
                <a:cubicBezTo>
                  <a:pt x="980" y="725"/>
                  <a:pt x="948" y="732"/>
                  <a:pt x="948" y="732"/>
                </a:cubicBezTo>
                <a:cubicBezTo>
                  <a:pt x="920" y="728"/>
                  <a:pt x="892" y="726"/>
                  <a:pt x="864" y="720"/>
                </a:cubicBezTo>
                <a:cubicBezTo>
                  <a:pt x="825" y="711"/>
                  <a:pt x="714" y="634"/>
                  <a:pt x="684" y="600"/>
                </a:cubicBezTo>
                <a:cubicBezTo>
                  <a:pt x="614" y="518"/>
                  <a:pt x="595" y="446"/>
                  <a:pt x="480" y="408"/>
                </a:cubicBezTo>
                <a:cubicBezTo>
                  <a:pt x="460" y="393"/>
                  <a:pt x="431" y="369"/>
                  <a:pt x="408" y="360"/>
                </a:cubicBezTo>
                <a:cubicBezTo>
                  <a:pt x="393" y="354"/>
                  <a:pt x="376" y="353"/>
                  <a:pt x="360" y="348"/>
                </a:cubicBezTo>
                <a:cubicBezTo>
                  <a:pt x="348" y="344"/>
                  <a:pt x="324" y="336"/>
                  <a:pt x="324" y="336"/>
                </a:cubicBezTo>
                <a:cubicBezTo>
                  <a:pt x="280" y="338"/>
                  <a:pt x="229" y="323"/>
                  <a:pt x="192" y="348"/>
                </a:cubicBezTo>
                <a:cubicBezTo>
                  <a:pt x="143" y="381"/>
                  <a:pt x="114" y="429"/>
                  <a:pt x="54" y="444"/>
                </a:cubicBezTo>
                <a:cubicBezTo>
                  <a:pt x="34" y="457"/>
                  <a:pt x="24" y="462"/>
                  <a:pt x="0" y="462"/>
                </a:cubicBezTo>
              </a:path>
            </a:pathLst>
          </a:custGeom>
          <a:solidFill>
            <a:schemeClr val="tx2">
              <a:alpha val="50195"/>
            </a:schemeClr>
          </a:solidFill>
          <a:ln w="50800">
            <a:solidFill>
              <a:srgbClr val="FF0000"/>
            </a:solidFill>
            <a:round/>
            <a:headEnd/>
            <a:tailEnd/>
          </a:ln>
        </p:spPr>
        <p:txBody>
          <a:bodyPr/>
          <a:lstStyle/>
          <a:p>
            <a:endParaRPr lang="en-US"/>
          </a:p>
        </p:txBody>
      </p:sp>
      <p:sp>
        <p:nvSpPr>
          <p:cNvPr id="22539" name="AutoShape 11"/>
          <p:cNvSpPr>
            <a:spLocks noChangeArrowheads="1"/>
          </p:cNvSpPr>
          <p:nvPr/>
        </p:nvSpPr>
        <p:spPr bwMode="auto">
          <a:xfrm>
            <a:off x="457200" y="4038600"/>
            <a:ext cx="762000" cy="6858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2541" name="Freeform 13"/>
          <p:cNvSpPr>
            <a:spLocks/>
          </p:cNvSpPr>
          <p:nvPr/>
        </p:nvSpPr>
        <p:spPr bwMode="auto">
          <a:xfrm>
            <a:off x="2133600" y="3122613"/>
            <a:ext cx="1438275" cy="1330325"/>
          </a:xfrm>
          <a:custGeom>
            <a:avLst/>
            <a:gdLst>
              <a:gd name="T0" fmla="*/ 2147483647 w 906"/>
              <a:gd name="T1" fmla="*/ 2147483647 h 838"/>
              <a:gd name="T2" fmla="*/ 2147483647 w 906"/>
              <a:gd name="T3" fmla="*/ 2147483647 h 838"/>
              <a:gd name="T4" fmla="*/ 2147483647 w 906"/>
              <a:gd name="T5" fmla="*/ 2147483647 h 838"/>
              <a:gd name="T6" fmla="*/ 2147483647 w 906"/>
              <a:gd name="T7" fmla="*/ 2147483647 h 838"/>
              <a:gd name="T8" fmla="*/ 2147483647 w 906"/>
              <a:gd name="T9" fmla="*/ 2147483647 h 838"/>
              <a:gd name="T10" fmla="*/ 2147483647 w 906"/>
              <a:gd name="T11" fmla="*/ 2147483647 h 838"/>
              <a:gd name="T12" fmla="*/ 2147483647 w 906"/>
              <a:gd name="T13" fmla="*/ 2147483647 h 838"/>
              <a:gd name="T14" fmla="*/ 2147483647 w 906"/>
              <a:gd name="T15" fmla="*/ 2147483647 h 838"/>
              <a:gd name="T16" fmla="*/ 2147483647 w 906"/>
              <a:gd name="T17" fmla="*/ 2147483647 h 838"/>
              <a:gd name="T18" fmla="*/ 2147483647 w 906"/>
              <a:gd name="T19" fmla="*/ 2147483647 h 838"/>
              <a:gd name="T20" fmla="*/ 2147483647 w 906"/>
              <a:gd name="T21" fmla="*/ 2147483647 h 838"/>
              <a:gd name="T22" fmla="*/ 0 w 906"/>
              <a:gd name="T23" fmla="*/ 2147483647 h 838"/>
              <a:gd name="T24" fmla="*/ 2147483647 w 906"/>
              <a:gd name="T25" fmla="*/ 2147483647 h 838"/>
              <a:gd name="T26" fmla="*/ 2147483647 w 906"/>
              <a:gd name="T27" fmla="*/ 2147483647 h 838"/>
              <a:gd name="T28" fmla="*/ 2147483647 w 906"/>
              <a:gd name="T29" fmla="*/ 2147483647 h 838"/>
              <a:gd name="T30" fmla="*/ 2147483647 w 906"/>
              <a:gd name="T31" fmla="*/ 2147483647 h 838"/>
              <a:gd name="T32" fmla="*/ 2147483647 w 906"/>
              <a:gd name="T33" fmla="*/ 2147483647 h 838"/>
              <a:gd name="T34" fmla="*/ 2147483647 w 906"/>
              <a:gd name="T35" fmla="*/ 2147483647 h 838"/>
              <a:gd name="T36" fmla="*/ 2147483647 w 906"/>
              <a:gd name="T37" fmla="*/ 2147483647 h 8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6"/>
              <a:gd name="T58" fmla="*/ 0 h 838"/>
              <a:gd name="T59" fmla="*/ 906 w 906"/>
              <a:gd name="T60" fmla="*/ 838 h 8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6" h="838">
                <a:moveTo>
                  <a:pt x="888" y="283"/>
                </a:moveTo>
                <a:cubicBezTo>
                  <a:pt x="857" y="306"/>
                  <a:pt x="821" y="337"/>
                  <a:pt x="786" y="355"/>
                </a:cubicBezTo>
                <a:cubicBezTo>
                  <a:pt x="767" y="365"/>
                  <a:pt x="745" y="369"/>
                  <a:pt x="726" y="379"/>
                </a:cubicBezTo>
                <a:cubicBezTo>
                  <a:pt x="478" y="371"/>
                  <a:pt x="606" y="382"/>
                  <a:pt x="498" y="355"/>
                </a:cubicBezTo>
                <a:cubicBezTo>
                  <a:pt x="471" y="314"/>
                  <a:pt x="506" y="363"/>
                  <a:pt x="456" y="313"/>
                </a:cubicBezTo>
                <a:cubicBezTo>
                  <a:pt x="439" y="296"/>
                  <a:pt x="424" y="271"/>
                  <a:pt x="408" y="253"/>
                </a:cubicBezTo>
                <a:cubicBezTo>
                  <a:pt x="376" y="215"/>
                  <a:pt x="347" y="162"/>
                  <a:pt x="312" y="127"/>
                </a:cubicBezTo>
                <a:cubicBezTo>
                  <a:pt x="301" y="93"/>
                  <a:pt x="314" y="125"/>
                  <a:pt x="288" y="91"/>
                </a:cubicBezTo>
                <a:cubicBezTo>
                  <a:pt x="268" y="66"/>
                  <a:pt x="254" y="32"/>
                  <a:pt x="222" y="19"/>
                </a:cubicBezTo>
                <a:cubicBezTo>
                  <a:pt x="198" y="9"/>
                  <a:pt x="158" y="5"/>
                  <a:pt x="132" y="1"/>
                </a:cubicBezTo>
                <a:cubicBezTo>
                  <a:pt x="46" y="13"/>
                  <a:pt x="55" y="0"/>
                  <a:pt x="18" y="55"/>
                </a:cubicBezTo>
                <a:cubicBezTo>
                  <a:pt x="12" y="89"/>
                  <a:pt x="6" y="123"/>
                  <a:pt x="0" y="157"/>
                </a:cubicBezTo>
                <a:cubicBezTo>
                  <a:pt x="6" y="321"/>
                  <a:pt x="9" y="489"/>
                  <a:pt x="150" y="595"/>
                </a:cubicBezTo>
                <a:cubicBezTo>
                  <a:pt x="214" y="643"/>
                  <a:pt x="264" y="707"/>
                  <a:pt x="330" y="751"/>
                </a:cubicBezTo>
                <a:cubicBezTo>
                  <a:pt x="343" y="760"/>
                  <a:pt x="357" y="770"/>
                  <a:pt x="372" y="775"/>
                </a:cubicBezTo>
                <a:cubicBezTo>
                  <a:pt x="388" y="780"/>
                  <a:pt x="420" y="787"/>
                  <a:pt x="420" y="787"/>
                </a:cubicBezTo>
                <a:cubicBezTo>
                  <a:pt x="466" y="814"/>
                  <a:pt x="507" y="816"/>
                  <a:pt x="558" y="829"/>
                </a:cubicBezTo>
                <a:cubicBezTo>
                  <a:pt x="758" y="824"/>
                  <a:pt x="727" y="838"/>
                  <a:pt x="834" y="811"/>
                </a:cubicBezTo>
                <a:cubicBezTo>
                  <a:pt x="857" y="796"/>
                  <a:pt x="881" y="787"/>
                  <a:pt x="906" y="775"/>
                </a:cubicBezTo>
              </a:path>
            </a:pathLst>
          </a:custGeom>
          <a:solidFill>
            <a:srgbClr val="00FF00">
              <a:alpha val="50195"/>
            </a:srgbClr>
          </a:solidFill>
          <a:ln w="50800">
            <a:solidFill>
              <a:srgbClr val="FF0000"/>
            </a:solidFill>
            <a:round/>
            <a:headEnd/>
            <a:tailEnd/>
          </a:ln>
        </p:spPr>
        <p:txBody>
          <a:bodyPr/>
          <a:lstStyle/>
          <a:p>
            <a:endParaRPr lang="en-US"/>
          </a:p>
        </p:txBody>
      </p:sp>
      <p:sp>
        <p:nvSpPr>
          <p:cNvPr id="22542" name="AutoShape 14"/>
          <p:cNvSpPr>
            <a:spLocks noChangeArrowheads="1"/>
          </p:cNvSpPr>
          <p:nvPr/>
        </p:nvSpPr>
        <p:spPr bwMode="auto">
          <a:xfrm>
            <a:off x="3352800" y="3048000"/>
            <a:ext cx="762000" cy="762000"/>
          </a:xfrm>
          <a:prstGeom prst="triangle">
            <a:avLst>
              <a:gd name="adj" fmla="val 50000"/>
            </a:avLst>
          </a:prstGeom>
          <a:solidFill>
            <a:srgbClr val="00FF00">
              <a:alpha val="50195"/>
            </a:srgb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fade">
                                      <p:cBhvr>
                                        <p:cTn id="17" dur="500"/>
                                        <p:tgtEl>
                                          <p:spTgt spid="225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41"/>
                                        </p:tgtEl>
                                        <p:attrNameLst>
                                          <p:attrName>style.visibility</p:attrName>
                                        </p:attrNameLst>
                                      </p:cBhvr>
                                      <p:to>
                                        <p:strVal val="visible"/>
                                      </p:to>
                                    </p:set>
                                    <p:animEffect transition="in" filter="fade">
                                      <p:cBhvr>
                                        <p:cTn id="22" dur="500"/>
                                        <p:tgtEl>
                                          <p:spTgt spid="225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fade">
                                      <p:cBhvr>
                                        <p:cTn id="27" dur="500"/>
                                        <p:tgtEl>
                                          <p:spTgt spid="225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42"/>
                                        </p:tgtEl>
                                        <p:attrNameLst>
                                          <p:attrName>style.visibility</p:attrName>
                                        </p:attrNameLst>
                                      </p:cBhvr>
                                      <p:to>
                                        <p:strVal val="visible"/>
                                      </p:to>
                                    </p:set>
                                    <p:animEffect transition="in" filter="fade">
                                      <p:cBhvr>
                                        <p:cTn id="32"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8" grpId="0" animBg="1"/>
      <p:bldP spid="22539" grpId="0" animBg="1"/>
      <p:bldP spid="22541" grpId="0" animBg="1"/>
      <p:bldP spid="2254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152400"/>
            <a:ext cx="7467600" cy="1143000"/>
          </a:xfrm>
        </p:spPr>
        <p:txBody>
          <a:bodyPr/>
          <a:lstStyle/>
          <a:p>
            <a:pPr eaLnBrk="1" hangingPunct="1">
              <a:defRPr/>
            </a:pPr>
            <a:r>
              <a:rPr lang="en-US" dirty="0" smtClean="0"/>
              <a:t>Fingerprint Patterns - Whorls</a:t>
            </a:r>
          </a:p>
        </p:txBody>
      </p:sp>
      <p:sp>
        <p:nvSpPr>
          <p:cNvPr id="23555" name="Rectangle 3"/>
          <p:cNvSpPr>
            <a:spLocks noGrp="1" noChangeArrowheads="1"/>
          </p:cNvSpPr>
          <p:nvPr>
            <p:ph type="body" sz="half" idx="2"/>
          </p:nvPr>
        </p:nvSpPr>
        <p:spPr>
          <a:xfrm>
            <a:off x="4413250" y="2066925"/>
            <a:ext cx="4502150" cy="4114800"/>
          </a:xfrm>
        </p:spPr>
        <p:txBody>
          <a:bodyPr>
            <a:normAutofit lnSpcReduction="10000"/>
          </a:bodyPr>
          <a:lstStyle/>
          <a:p>
            <a:pPr eaLnBrk="1" hangingPunct="1"/>
            <a:r>
              <a:rPr lang="en-US" sz="2800" dirty="0" smtClean="0"/>
              <a:t>Central pocket loop is a combination of loop and whorl (2%).</a:t>
            </a:r>
          </a:p>
          <a:p>
            <a:pPr eaLnBrk="1" hangingPunct="1"/>
            <a:r>
              <a:rPr lang="en-US" sz="2800" dirty="0" smtClean="0"/>
              <a:t>It has all the characteristics of a loop, with the addition of a second delta near the core and a whorl-type ridge or ridges circuiting around the core.</a:t>
            </a:r>
          </a:p>
        </p:txBody>
      </p:sp>
      <p:sp>
        <p:nvSpPr>
          <p:cNvPr id="10" name="Slide Number Placeholder 9"/>
          <p:cNvSpPr>
            <a:spLocks noGrp="1"/>
          </p:cNvSpPr>
          <p:nvPr>
            <p:ph type="sldNum" sz="quarter" idx="11"/>
          </p:nvPr>
        </p:nvSpPr>
        <p:spPr/>
        <p:txBody>
          <a:bodyPr/>
          <a:lstStyle/>
          <a:p>
            <a:pPr>
              <a:defRPr/>
            </a:pPr>
            <a:fld id="{746984EF-3E35-476F-9300-B01A2E60267F}" type="slidenum">
              <a:rPr lang="en-US" smtClean="0"/>
              <a:pPr>
                <a:defRPr/>
              </a:pPr>
              <a:t>41</a:t>
            </a:fld>
            <a:endParaRPr lang="en-US" b="0"/>
          </a:p>
        </p:txBody>
      </p:sp>
      <p:sp>
        <p:nvSpPr>
          <p:cNvPr id="50180" name="Rectangle 10"/>
          <p:cNvSpPr>
            <a:spLocks noChangeArrowheads="1"/>
          </p:cNvSpPr>
          <p:nvPr/>
        </p:nvSpPr>
        <p:spPr bwMode="auto">
          <a:xfrm>
            <a:off x="3290888" y="2176463"/>
            <a:ext cx="9144000" cy="0"/>
          </a:xfrm>
          <a:prstGeom prst="rect">
            <a:avLst/>
          </a:prstGeom>
          <a:noFill/>
          <a:ln w="50800">
            <a:noFill/>
            <a:miter lim="800000"/>
            <a:headEnd/>
            <a:tailEnd/>
          </a:ln>
        </p:spPr>
        <p:txBody>
          <a:bodyPr>
            <a:spAutoFit/>
          </a:bodyPr>
          <a:lstStyle/>
          <a:p>
            <a:endParaRPr lang="en-US"/>
          </a:p>
        </p:txBody>
      </p:sp>
      <p:pic>
        <p:nvPicPr>
          <p:cNvPr id="50181" name="Picture 9" descr="cen_loop"/>
          <p:cNvPicPr>
            <a:picLocks noChangeAspect="1" noChangeArrowheads="1"/>
          </p:cNvPicPr>
          <p:nvPr/>
        </p:nvPicPr>
        <p:blipFill>
          <a:blip r:embed="rId2" cstate="print"/>
          <a:srcRect/>
          <a:stretch>
            <a:fillRect/>
          </a:stretch>
        </p:blipFill>
        <p:spPr bwMode="auto">
          <a:xfrm>
            <a:off x="685800" y="2209800"/>
            <a:ext cx="3505200" cy="3427413"/>
          </a:xfrm>
          <a:prstGeom prst="rect">
            <a:avLst/>
          </a:prstGeom>
          <a:noFill/>
          <a:ln w="9525">
            <a:noFill/>
            <a:miter lim="800000"/>
            <a:headEnd/>
            <a:tailEnd/>
          </a:ln>
        </p:spPr>
      </p:pic>
      <p:sp>
        <p:nvSpPr>
          <p:cNvPr id="23563" name="AutoShape 11"/>
          <p:cNvSpPr>
            <a:spLocks noChangeArrowheads="1"/>
          </p:cNvSpPr>
          <p:nvPr/>
        </p:nvSpPr>
        <p:spPr bwMode="auto">
          <a:xfrm>
            <a:off x="762000" y="4267200"/>
            <a:ext cx="685800" cy="6858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3564" name="AutoShape 12"/>
          <p:cNvSpPr>
            <a:spLocks noChangeArrowheads="1"/>
          </p:cNvSpPr>
          <p:nvPr/>
        </p:nvSpPr>
        <p:spPr bwMode="auto">
          <a:xfrm>
            <a:off x="2667000" y="3276600"/>
            <a:ext cx="457200" cy="6096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3565" name="Oval 13"/>
          <p:cNvSpPr>
            <a:spLocks noChangeArrowheads="1"/>
          </p:cNvSpPr>
          <p:nvPr/>
        </p:nvSpPr>
        <p:spPr bwMode="auto">
          <a:xfrm rot="-1756704">
            <a:off x="2133600" y="2743200"/>
            <a:ext cx="685800" cy="990600"/>
          </a:xfrm>
          <a:prstGeom prst="ellipse">
            <a:avLst/>
          </a:prstGeom>
          <a:solidFill>
            <a:schemeClr val="tx2">
              <a:alpha val="50195"/>
            </a:schemeClr>
          </a:solidFill>
          <a:ln w="508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fade">
                                      <p:cBhvr>
                                        <p:cTn id="17" dur="500"/>
                                        <p:tgtEl>
                                          <p:spTgt spid="235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63"/>
                                        </p:tgtEl>
                                        <p:attrNameLst>
                                          <p:attrName>style.visibility</p:attrName>
                                        </p:attrNameLst>
                                      </p:cBhvr>
                                      <p:to>
                                        <p:strVal val="visible"/>
                                      </p:to>
                                    </p:set>
                                    <p:animEffect transition="in" filter="fade">
                                      <p:cBhvr>
                                        <p:cTn id="22" dur="500"/>
                                        <p:tgtEl>
                                          <p:spTgt spid="235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64"/>
                                        </p:tgtEl>
                                        <p:attrNameLst>
                                          <p:attrName>style.visibility</p:attrName>
                                        </p:attrNameLst>
                                      </p:cBhvr>
                                      <p:to>
                                        <p:strVal val="visible"/>
                                      </p:to>
                                    </p:set>
                                    <p:animEffect transition="in" filter="fade">
                                      <p:cBhvr>
                                        <p:cTn id="27"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63" grpId="0" animBg="1"/>
      <p:bldP spid="23564" grpId="0" animBg="1"/>
      <p:bldP spid="2356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152400"/>
            <a:ext cx="7620000" cy="1143000"/>
          </a:xfrm>
        </p:spPr>
        <p:txBody>
          <a:bodyPr>
            <a:noAutofit/>
          </a:bodyPr>
          <a:lstStyle/>
          <a:p>
            <a:pPr eaLnBrk="1" hangingPunct="1">
              <a:defRPr/>
            </a:pPr>
            <a:r>
              <a:rPr lang="en-US" dirty="0" smtClean="0"/>
              <a:t>Fingerprint Patterns - Whorls</a:t>
            </a:r>
          </a:p>
        </p:txBody>
      </p:sp>
      <p:sp>
        <p:nvSpPr>
          <p:cNvPr id="50179" name="Rectangle 3"/>
          <p:cNvSpPr>
            <a:spLocks noGrp="1" noChangeArrowheads="1"/>
          </p:cNvSpPr>
          <p:nvPr>
            <p:ph type="body" sz="half" idx="2"/>
          </p:nvPr>
        </p:nvSpPr>
        <p:spPr>
          <a:xfrm>
            <a:off x="4413250" y="2066925"/>
            <a:ext cx="4197350" cy="4114800"/>
          </a:xfrm>
        </p:spPr>
        <p:txBody>
          <a:bodyPr/>
          <a:lstStyle/>
          <a:p>
            <a:pPr eaLnBrk="1" hangingPunct="1"/>
            <a:r>
              <a:rPr lang="en-US" sz="2800" dirty="0" smtClean="0"/>
              <a:t>Accidental pattern  will contain two or more deltas that cannot be placed into any of the other classes (0.01%).  </a:t>
            </a:r>
          </a:p>
        </p:txBody>
      </p:sp>
      <p:sp>
        <p:nvSpPr>
          <p:cNvPr id="8" name="Slide Number Placeholder 7"/>
          <p:cNvSpPr>
            <a:spLocks noGrp="1"/>
          </p:cNvSpPr>
          <p:nvPr>
            <p:ph type="sldNum" sz="quarter" idx="11"/>
          </p:nvPr>
        </p:nvSpPr>
        <p:spPr/>
        <p:txBody>
          <a:bodyPr/>
          <a:lstStyle/>
          <a:p>
            <a:pPr>
              <a:defRPr/>
            </a:pPr>
            <a:fld id="{4EE38C37-5069-41C3-A225-49E9C642C30D}" type="slidenum">
              <a:rPr lang="en-US" smtClean="0"/>
              <a:pPr>
                <a:defRPr/>
              </a:pPr>
              <a:t>42</a:t>
            </a:fld>
            <a:endParaRPr lang="en-US" b="0"/>
          </a:p>
        </p:txBody>
      </p:sp>
      <p:pic>
        <p:nvPicPr>
          <p:cNvPr id="51204" name="Picture 7" descr="accidental"/>
          <p:cNvPicPr>
            <a:picLocks noChangeAspect="1" noChangeArrowheads="1"/>
          </p:cNvPicPr>
          <p:nvPr/>
        </p:nvPicPr>
        <p:blipFill>
          <a:blip r:embed="rId2" cstate="print"/>
          <a:srcRect/>
          <a:stretch>
            <a:fillRect/>
          </a:stretch>
        </p:blipFill>
        <p:spPr bwMode="auto">
          <a:xfrm>
            <a:off x="685800" y="2209800"/>
            <a:ext cx="3505200" cy="3440113"/>
          </a:xfrm>
          <a:prstGeom prst="rect">
            <a:avLst/>
          </a:prstGeom>
          <a:noFill/>
          <a:ln w="9525">
            <a:noFill/>
            <a:miter lim="800000"/>
            <a:headEnd/>
            <a:tailEnd/>
          </a:ln>
        </p:spPr>
      </p:pic>
      <p:sp>
        <p:nvSpPr>
          <p:cNvPr id="25609" name="AutoShape 9"/>
          <p:cNvSpPr>
            <a:spLocks noChangeArrowheads="1"/>
          </p:cNvSpPr>
          <p:nvPr/>
        </p:nvSpPr>
        <p:spPr bwMode="auto">
          <a:xfrm>
            <a:off x="1524000" y="3581400"/>
            <a:ext cx="838200" cy="9144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
        <p:nvSpPr>
          <p:cNvPr id="25610" name="AutoShape 10"/>
          <p:cNvSpPr>
            <a:spLocks noChangeArrowheads="1"/>
          </p:cNvSpPr>
          <p:nvPr/>
        </p:nvSpPr>
        <p:spPr bwMode="auto">
          <a:xfrm rot="8425857">
            <a:off x="2514600" y="3810000"/>
            <a:ext cx="457200" cy="533400"/>
          </a:xfrm>
          <a:prstGeom prst="triangle">
            <a:avLst>
              <a:gd name="adj" fmla="val 50000"/>
            </a:avLst>
          </a:prstGeom>
          <a:solidFill>
            <a:schemeClr val="tx2">
              <a:alpha val="50195"/>
            </a:schemeClr>
          </a:solidFill>
          <a:ln w="508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fade">
                                      <p:cBhvr>
                                        <p:cTn id="12" dur="500"/>
                                        <p:tgtEl>
                                          <p:spTgt spid="256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fade">
                                      <p:cBhvr>
                                        <p:cTn id="17"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25609" grpId="0" animBg="1"/>
      <p:bldP spid="256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219200" y="228600"/>
            <a:ext cx="7391400" cy="1143000"/>
          </a:xfrm>
        </p:spPr>
        <p:txBody>
          <a:bodyPr/>
          <a:lstStyle/>
          <a:p>
            <a:pPr eaLnBrk="1" hangingPunct="1">
              <a:defRPr/>
            </a:pPr>
            <a:r>
              <a:rPr lang="en-US" dirty="0" smtClean="0"/>
              <a:t>Indi</a:t>
            </a:r>
            <a:r>
              <a:rPr lang="en-US" dirty="0" smtClean="0">
                <a:solidFill>
                  <a:srgbClr val="FFC000"/>
                </a:solidFill>
              </a:rPr>
              <a:t>vidua</a:t>
            </a:r>
            <a:r>
              <a:rPr lang="en-US" dirty="0" smtClean="0"/>
              <a:t>lization</a:t>
            </a:r>
          </a:p>
        </p:txBody>
      </p:sp>
      <p:sp>
        <p:nvSpPr>
          <p:cNvPr id="51203" name="Rectangle 3"/>
          <p:cNvSpPr>
            <a:spLocks noGrp="1" noChangeArrowheads="1"/>
          </p:cNvSpPr>
          <p:nvPr>
            <p:ph idx="1"/>
          </p:nvPr>
        </p:nvSpPr>
        <p:spPr>
          <a:xfrm>
            <a:off x="304800" y="1676400"/>
            <a:ext cx="8610600" cy="2971800"/>
          </a:xfrm>
        </p:spPr>
        <p:txBody>
          <a:bodyPr>
            <a:noAutofit/>
          </a:bodyPr>
          <a:lstStyle/>
          <a:p>
            <a:pPr eaLnBrk="1" hangingPunct="1">
              <a:lnSpc>
                <a:spcPct val="80000"/>
              </a:lnSpc>
            </a:pPr>
            <a:r>
              <a:rPr lang="en-US" sz="2200" dirty="0" smtClean="0"/>
              <a:t>Fingerprints are not only grouped and sub-grouped. They must be individualized.</a:t>
            </a:r>
          </a:p>
          <a:p>
            <a:pPr eaLnBrk="1" hangingPunct="1">
              <a:lnSpc>
                <a:spcPct val="80000"/>
              </a:lnSpc>
            </a:pPr>
            <a:r>
              <a:rPr lang="en-US" sz="2200" dirty="0" smtClean="0"/>
              <a:t>Each individual has unique fingerprints. A fingerprint is defined by the uniqueness of the local ridge characteristics and their relationships.</a:t>
            </a:r>
          </a:p>
          <a:p>
            <a:pPr eaLnBrk="1" hangingPunct="1">
              <a:lnSpc>
                <a:spcPct val="80000"/>
              </a:lnSpc>
            </a:pPr>
            <a:r>
              <a:rPr lang="en-US" sz="2200" dirty="0" smtClean="0"/>
              <a:t>Minutiae points (aka Galton’s details) are the local ridge characteristics.</a:t>
            </a:r>
          </a:p>
          <a:p>
            <a:pPr eaLnBrk="1" hangingPunct="1">
              <a:lnSpc>
                <a:spcPct val="80000"/>
              </a:lnSpc>
            </a:pPr>
            <a:r>
              <a:rPr lang="en-US" sz="2200" dirty="0" smtClean="0"/>
              <a:t>Identification points consist of bifurcations, ending ridges, dots, ridges and islands. </a:t>
            </a:r>
          </a:p>
          <a:p>
            <a:pPr eaLnBrk="1" hangingPunct="1">
              <a:lnSpc>
                <a:spcPct val="80000"/>
              </a:lnSpc>
            </a:pPr>
            <a:r>
              <a:rPr lang="en-US" sz="2200" dirty="0" smtClean="0"/>
              <a:t>A single rolled fingerprint may have as many as 100 or more identification points that can be used in order to identify the individual.</a:t>
            </a:r>
          </a:p>
        </p:txBody>
      </p:sp>
      <p:sp>
        <p:nvSpPr>
          <p:cNvPr id="18" name="Slide Number Placeholder 17"/>
          <p:cNvSpPr>
            <a:spLocks noGrp="1"/>
          </p:cNvSpPr>
          <p:nvPr>
            <p:ph type="sldNum" sz="quarter" idx="12"/>
          </p:nvPr>
        </p:nvSpPr>
        <p:spPr/>
        <p:txBody>
          <a:bodyPr/>
          <a:lstStyle/>
          <a:p>
            <a:pPr>
              <a:defRPr/>
            </a:pPr>
            <a:fld id="{776DA572-029A-4D1C-82AB-8EAF69D6D962}" type="slidenum">
              <a:rPr lang="en-US" smtClean="0"/>
              <a:pPr>
                <a:defRPr/>
              </a:pPr>
              <a:t>43</a:t>
            </a:fld>
            <a:endParaRPr lang="en-US" b="0"/>
          </a:p>
        </p:txBody>
      </p:sp>
      <p:grpSp>
        <p:nvGrpSpPr>
          <p:cNvPr id="2" name="Group 124"/>
          <p:cNvGrpSpPr>
            <a:grpSpLocks/>
          </p:cNvGrpSpPr>
          <p:nvPr/>
        </p:nvGrpSpPr>
        <p:grpSpPr bwMode="auto">
          <a:xfrm>
            <a:off x="1066800" y="4800600"/>
            <a:ext cx="1041400" cy="1631950"/>
            <a:chOff x="672" y="3024"/>
            <a:chExt cx="656" cy="1028"/>
          </a:xfrm>
        </p:grpSpPr>
        <p:pic>
          <p:nvPicPr>
            <p:cNvPr id="52239" name="Picture 7" descr="Island"/>
            <p:cNvPicPr>
              <a:picLocks noChangeAspect="1" noChangeArrowheads="1"/>
            </p:cNvPicPr>
            <p:nvPr/>
          </p:nvPicPr>
          <p:blipFill>
            <a:blip r:embed="rId2" cstate="print"/>
            <a:srcRect/>
            <a:stretch>
              <a:fillRect/>
            </a:stretch>
          </p:blipFill>
          <p:spPr bwMode="auto">
            <a:xfrm>
              <a:off x="672" y="3024"/>
              <a:ext cx="656" cy="656"/>
            </a:xfrm>
            <a:prstGeom prst="rect">
              <a:avLst/>
            </a:prstGeom>
            <a:noFill/>
            <a:ln w="9525">
              <a:noFill/>
              <a:miter lim="800000"/>
              <a:headEnd/>
              <a:tailEnd/>
            </a:ln>
          </p:spPr>
        </p:pic>
        <p:sp>
          <p:nvSpPr>
            <p:cNvPr id="52240" name="Text Box 117"/>
            <p:cNvSpPr txBox="1">
              <a:spLocks noChangeArrowheads="1"/>
            </p:cNvSpPr>
            <p:nvPr/>
          </p:nvSpPr>
          <p:spPr bwMode="auto">
            <a:xfrm>
              <a:off x="672" y="3840"/>
              <a:ext cx="656" cy="212"/>
            </a:xfrm>
            <a:prstGeom prst="rect">
              <a:avLst/>
            </a:prstGeom>
            <a:solidFill>
              <a:srgbClr val="C0C0C0"/>
            </a:solidFill>
            <a:ln w="9525" algn="ctr">
              <a:noFill/>
              <a:miter lim="800000"/>
              <a:headEnd/>
              <a:tailEnd/>
            </a:ln>
          </p:spPr>
          <p:txBody>
            <a:bodyPr/>
            <a:lstStyle/>
            <a:p>
              <a:pPr algn="ctr"/>
              <a:r>
                <a:rPr lang="en-US" b="1">
                  <a:solidFill>
                    <a:srgbClr val="FF0000"/>
                  </a:solidFill>
                </a:rPr>
                <a:t>Island</a:t>
              </a:r>
            </a:p>
          </p:txBody>
        </p:sp>
      </p:grpSp>
      <p:grpSp>
        <p:nvGrpSpPr>
          <p:cNvPr id="3" name="Group 125"/>
          <p:cNvGrpSpPr>
            <a:grpSpLocks/>
          </p:cNvGrpSpPr>
          <p:nvPr/>
        </p:nvGrpSpPr>
        <p:grpSpPr bwMode="auto">
          <a:xfrm>
            <a:off x="2971800" y="4800600"/>
            <a:ext cx="1041400" cy="1631950"/>
            <a:chOff x="1840" y="3024"/>
            <a:chExt cx="656" cy="1028"/>
          </a:xfrm>
        </p:grpSpPr>
        <p:pic>
          <p:nvPicPr>
            <p:cNvPr id="52237" name="Picture 9" descr="Dot"/>
            <p:cNvPicPr>
              <a:picLocks noChangeAspect="1" noChangeArrowheads="1"/>
            </p:cNvPicPr>
            <p:nvPr/>
          </p:nvPicPr>
          <p:blipFill>
            <a:blip r:embed="rId3" cstate="print"/>
            <a:srcRect/>
            <a:stretch>
              <a:fillRect/>
            </a:stretch>
          </p:blipFill>
          <p:spPr bwMode="auto">
            <a:xfrm>
              <a:off x="1840" y="3024"/>
              <a:ext cx="656" cy="656"/>
            </a:xfrm>
            <a:prstGeom prst="rect">
              <a:avLst/>
            </a:prstGeom>
            <a:noFill/>
            <a:ln w="9525">
              <a:noFill/>
              <a:miter lim="800000"/>
              <a:headEnd/>
              <a:tailEnd/>
            </a:ln>
          </p:spPr>
        </p:pic>
        <p:sp>
          <p:nvSpPr>
            <p:cNvPr id="52238" name="Text Box 120"/>
            <p:cNvSpPr txBox="1">
              <a:spLocks noChangeArrowheads="1"/>
            </p:cNvSpPr>
            <p:nvPr/>
          </p:nvSpPr>
          <p:spPr bwMode="auto">
            <a:xfrm>
              <a:off x="1840" y="3840"/>
              <a:ext cx="656" cy="212"/>
            </a:xfrm>
            <a:prstGeom prst="rect">
              <a:avLst/>
            </a:prstGeom>
            <a:solidFill>
              <a:srgbClr val="C0C0C0"/>
            </a:solidFill>
            <a:ln w="9525" algn="ctr">
              <a:noFill/>
              <a:miter lim="800000"/>
              <a:headEnd/>
              <a:tailEnd/>
            </a:ln>
          </p:spPr>
          <p:txBody>
            <a:bodyPr/>
            <a:lstStyle/>
            <a:p>
              <a:pPr algn="ctr"/>
              <a:r>
                <a:rPr lang="en-US" b="1">
                  <a:solidFill>
                    <a:srgbClr val="FF0000"/>
                  </a:solidFill>
                </a:rPr>
                <a:t>Dot</a:t>
              </a:r>
            </a:p>
          </p:txBody>
        </p:sp>
      </p:grpSp>
      <p:grpSp>
        <p:nvGrpSpPr>
          <p:cNvPr id="4" name="Group 128"/>
          <p:cNvGrpSpPr>
            <a:grpSpLocks/>
          </p:cNvGrpSpPr>
          <p:nvPr/>
        </p:nvGrpSpPr>
        <p:grpSpPr bwMode="auto">
          <a:xfrm>
            <a:off x="4724400" y="4800600"/>
            <a:ext cx="1447800" cy="1631950"/>
            <a:chOff x="3024" y="3024"/>
            <a:chExt cx="912" cy="1028"/>
          </a:xfrm>
        </p:grpSpPr>
        <p:pic>
          <p:nvPicPr>
            <p:cNvPr id="52235" name="Picture 11" descr="Bifurcation"/>
            <p:cNvPicPr>
              <a:picLocks noChangeAspect="1" noChangeArrowheads="1"/>
            </p:cNvPicPr>
            <p:nvPr/>
          </p:nvPicPr>
          <p:blipFill>
            <a:blip r:embed="rId4" cstate="print"/>
            <a:srcRect/>
            <a:stretch>
              <a:fillRect/>
            </a:stretch>
          </p:blipFill>
          <p:spPr bwMode="auto">
            <a:xfrm>
              <a:off x="3152" y="3024"/>
              <a:ext cx="656" cy="656"/>
            </a:xfrm>
            <a:prstGeom prst="rect">
              <a:avLst/>
            </a:prstGeom>
            <a:noFill/>
            <a:ln w="9525">
              <a:noFill/>
              <a:miter lim="800000"/>
              <a:headEnd/>
              <a:tailEnd/>
            </a:ln>
          </p:spPr>
        </p:pic>
        <p:sp>
          <p:nvSpPr>
            <p:cNvPr id="52236" name="Text Box 122"/>
            <p:cNvSpPr txBox="1">
              <a:spLocks noChangeArrowheads="1"/>
            </p:cNvSpPr>
            <p:nvPr/>
          </p:nvSpPr>
          <p:spPr bwMode="auto">
            <a:xfrm>
              <a:off x="3024" y="3840"/>
              <a:ext cx="912" cy="212"/>
            </a:xfrm>
            <a:prstGeom prst="rect">
              <a:avLst/>
            </a:prstGeom>
            <a:solidFill>
              <a:srgbClr val="C0C0C0"/>
            </a:solidFill>
            <a:ln w="9525" algn="ctr">
              <a:noFill/>
              <a:miter lim="800000"/>
              <a:headEnd/>
              <a:tailEnd/>
            </a:ln>
          </p:spPr>
          <p:txBody>
            <a:bodyPr/>
            <a:lstStyle/>
            <a:p>
              <a:pPr algn="ctr"/>
              <a:r>
                <a:rPr lang="en-US" b="1">
                  <a:solidFill>
                    <a:srgbClr val="FF0000"/>
                  </a:solidFill>
                </a:rPr>
                <a:t>Bifurcation</a:t>
              </a:r>
            </a:p>
          </p:txBody>
        </p:sp>
      </p:grpSp>
      <p:grpSp>
        <p:nvGrpSpPr>
          <p:cNvPr id="5" name="Group 127"/>
          <p:cNvGrpSpPr>
            <a:grpSpLocks/>
          </p:cNvGrpSpPr>
          <p:nvPr/>
        </p:nvGrpSpPr>
        <p:grpSpPr bwMode="auto">
          <a:xfrm>
            <a:off x="6781800" y="4800600"/>
            <a:ext cx="1676400" cy="1631950"/>
            <a:chOff x="4272" y="3024"/>
            <a:chExt cx="1056" cy="1028"/>
          </a:xfrm>
        </p:grpSpPr>
        <p:pic>
          <p:nvPicPr>
            <p:cNvPr id="52233" name="Picture 13" descr="Ending Ridge"/>
            <p:cNvPicPr>
              <a:picLocks noChangeAspect="1" noChangeArrowheads="1"/>
            </p:cNvPicPr>
            <p:nvPr/>
          </p:nvPicPr>
          <p:blipFill>
            <a:blip r:embed="rId5" cstate="print"/>
            <a:srcRect/>
            <a:stretch>
              <a:fillRect/>
            </a:stretch>
          </p:blipFill>
          <p:spPr bwMode="auto">
            <a:xfrm>
              <a:off x="4472" y="3024"/>
              <a:ext cx="656" cy="656"/>
            </a:xfrm>
            <a:prstGeom prst="rect">
              <a:avLst/>
            </a:prstGeom>
            <a:noFill/>
            <a:ln w="9525">
              <a:noFill/>
              <a:miter lim="800000"/>
              <a:headEnd/>
              <a:tailEnd/>
            </a:ln>
          </p:spPr>
        </p:pic>
        <p:sp>
          <p:nvSpPr>
            <p:cNvPr id="52234" name="Text Box 123"/>
            <p:cNvSpPr txBox="1">
              <a:spLocks noChangeArrowheads="1"/>
            </p:cNvSpPr>
            <p:nvPr/>
          </p:nvSpPr>
          <p:spPr bwMode="auto">
            <a:xfrm>
              <a:off x="4272" y="3840"/>
              <a:ext cx="1056" cy="212"/>
            </a:xfrm>
            <a:prstGeom prst="rect">
              <a:avLst/>
            </a:prstGeom>
            <a:solidFill>
              <a:srgbClr val="C0C0C0"/>
            </a:solidFill>
            <a:ln w="9525" algn="ctr">
              <a:noFill/>
              <a:miter lim="800000"/>
              <a:headEnd/>
              <a:tailEnd/>
            </a:ln>
          </p:spPr>
          <p:txBody>
            <a:bodyPr/>
            <a:lstStyle/>
            <a:p>
              <a:pPr algn="ctr"/>
              <a:r>
                <a:rPr lang="en-US" b="1">
                  <a:solidFill>
                    <a:srgbClr val="FF0000"/>
                  </a:solidFill>
                </a:rPr>
                <a:t>Ridge Ending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5"/>
          <p:cNvPicPr>
            <a:picLocks noChangeAspect="1" noChangeArrowheads="1"/>
          </p:cNvPicPr>
          <p:nvPr/>
        </p:nvPicPr>
        <p:blipFill>
          <a:blip r:embed="rId2" cstate="print"/>
          <a:srcRect t="6830"/>
          <a:stretch>
            <a:fillRect/>
          </a:stretch>
        </p:blipFill>
        <p:spPr bwMode="auto">
          <a:xfrm>
            <a:off x="1524000" y="1524000"/>
            <a:ext cx="6292850" cy="5086350"/>
          </a:xfrm>
          <a:prstGeom prst="rect">
            <a:avLst/>
          </a:prstGeom>
          <a:noFill/>
          <a:ln w="9525">
            <a:noFill/>
            <a:miter lim="800000"/>
            <a:headEnd/>
            <a:tailEnd/>
          </a:ln>
        </p:spPr>
      </p:pic>
      <p:sp>
        <p:nvSpPr>
          <p:cNvPr id="7" name="Title 6"/>
          <p:cNvSpPr>
            <a:spLocks noGrp="1"/>
          </p:cNvSpPr>
          <p:nvPr>
            <p:ph type="title"/>
          </p:nvPr>
        </p:nvSpPr>
        <p:spPr>
          <a:xfrm>
            <a:off x="1371600" y="152400"/>
            <a:ext cx="7315200" cy="1251062"/>
          </a:xfrm>
        </p:spPr>
        <p:txBody>
          <a:bodyPr>
            <a:noAutofit/>
          </a:bodyPr>
          <a:lstStyle/>
          <a:p>
            <a:r>
              <a:rPr lang="en-US" dirty="0" smtClean="0">
                <a:solidFill>
                  <a:srgbClr val="FFC000"/>
                </a:solidFill>
              </a:rPr>
              <a:t>Basic and Composite Ridge Characteristics (Minutiae)</a:t>
            </a:r>
            <a:endParaRPr lang="en-US" dirty="0">
              <a:solidFill>
                <a:srgbClr val="FFC000"/>
              </a:solidFill>
            </a:endParaRPr>
          </a:p>
        </p:txBody>
      </p:sp>
      <p:sp>
        <p:nvSpPr>
          <p:cNvPr id="6" name="Slide Number Placeholder 5"/>
          <p:cNvSpPr>
            <a:spLocks noGrp="1"/>
          </p:cNvSpPr>
          <p:nvPr>
            <p:ph type="sldNum" sz="quarter" idx="12"/>
          </p:nvPr>
        </p:nvSpPr>
        <p:spPr/>
        <p:txBody>
          <a:bodyPr/>
          <a:lstStyle/>
          <a:p>
            <a:pPr>
              <a:defRPr/>
            </a:pPr>
            <a:fld id="{24CD7340-4A31-430E-A1BA-BC67245F7C0A}" type="slidenum">
              <a:rPr lang="en-US" smtClean="0"/>
              <a:pPr>
                <a:defRPr/>
              </a:pPr>
              <a:t>44</a:t>
            </a:fld>
            <a:endParaRPr lang="en-US" b="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155448"/>
            <a:ext cx="7467600" cy="1252728"/>
          </a:xfrm>
        </p:spPr>
        <p:txBody>
          <a:bodyPr>
            <a:noAutofit/>
          </a:bodyPr>
          <a:lstStyle/>
          <a:p>
            <a:pPr>
              <a:defRPr/>
            </a:pPr>
            <a:r>
              <a:rPr lang="en-US" dirty="0" smtClean="0"/>
              <a:t>Can You Identify the Fingerprint Minutiae?</a:t>
            </a:r>
          </a:p>
        </p:txBody>
      </p:sp>
      <p:pic>
        <p:nvPicPr>
          <p:cNvPr id="54275" name="Picture 4"/>
          <p:cNvPicPr>
            <a:picLocks noGrp="1" noChangeAspect="1" noChangeArrowheads="1"/>
          </p:cNvPicPr>
          <p:nvPr>
            <p:ph idx="1"/>
          </p:nvPr>
        </p:nvPicPr>
        <p:blipFill>
          <a:blip r:embed="rId2" cstate="print"/>
          <a:stretch>
            <a:fillRect/>
          </a:stretch>
        </p:blipFill>
        <p:spPr>
          <a:xfrm>
            <a:off x="1143000" y="1600200"/>
            <a:ext cx="6705600" cy="4990764"/>
          </a:xfrm>
        </p:spPr>
      </p:pic>
      <p:sp>
        <p:nvSpPr>
          <p:cNvPr id="5" name="Slide Number Placeholder 4"/>
          <p:cNvSpPr>
            <a:spLocks noGrp="1"/>
          </p:cNvSpPr>
          <p:nvPr>
            <p:ph type="sldNum" sz="quarter" idx="12"/>
          </p:nvPr>
        </p:nvSpPr>
        <p:spPr/>
        <p:txBody>
          <a:bodyPr/>
          <a:lstStyle/>
          <a:p>
            <a:pPr>
              <a:defRPr/>
            </a:pPr>
            <a:fld id="{B3C32BC6-583C-4C6D-955E-0BC825762B85}" type="slidenum">
              <a:rPr lang="en-US" smtClean="0"/>
              <a:pPr>
                <a:defRPr/>
              </a:pPr>
              <a:t>45</a:t>
            </a:fld>
            <a:endParaRPr lang="en-US" b="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155448"/>
            <a:ext cx="7391400" cy="1252728"/>
          </a:xfrm>
        </p:spPr>
        <p:txBody>
          <a:bodyPr/>
          <a:lstStyle/>
          <a:p>
            <a:pPr>
              <a:defRPr/>
            </a:pPr>
            <a:r>
              <a:rPr lang="en-US" dirty="0" smtClean="0"/>
              <a:t>Fingerprint Minutiae</a:t>
            </a:r>
          </a:p>
        </p:txBody>
      </p:sp>
      <p:pic>
        <p:nvPicPr>
          <p:cNvPr id="55299" name="Picture 3"/>
          <p:cNvPicPr>
            <a:picLocks noGrp="1" noChangeAspect="1" noChangeArrowheads="1"/>
          </p:cNvPicPr>
          <p:nvPr>
            <p:ph idx="1"/>
          </p:nvPr>
        </p:nvPicPr>
        <p:blipFill>
          <a:blip r:embed="rId2" cstate="print"/>
          <a:srcRect/>
          <a:stretch>
            <a:fillRect/>
          </a:stretch>
        </p:blipFill>
        <p:spPr>
          <a:xfrm>
            <a:off x="609600" y="1752600"/>
            <a:ext cx="8001000" cy="4645025"/>
          </a:xfrm>
        </p:spPr>
      </p:pic>
      <p:sp>
        <p:nvSpPr>
          <p:cNvPr id="6" name="Slide Number Placeholder 5"/>
          <p:cNvSpPr>
            <a:spLocks noGrp="1"/>
          </p:cNvSpPr>
          <p:nvPr>
            <p:ph type="sldNum" sz="quarter" idx="12"/>
          </p:nvPr>
        </p:nvSpPr>
        <p:spPr/>
        <p:txBody>
          <a:bodyPr/>
          <a:lstStyle/>
          <a:p>
            <a:pPr>
              <a:defRPr/>
            </a:pPr>
            <a:fld id="{C72A66D6-F00C-44D4-81CA-FE53BCB445EE}" type="slidenum">
              <a:rPr lang="en-US" smtClean="0"/>
              <a:pPr>
                <a:defRPr/>
              </a:pPr>
              <a:t>46</a:t>
            </a:fld>
            <a:endParaRPr lang="en-US" b="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95400" y="155448"/>
            <a:ext cx="7391400" cy="1252728"/>
          </a:xfrm>
        </p:spPr>
        <p:txBody>
          <a:bodyPr/>
          <a:lstStyle/>
          <a:p>
            <a:pPr>
              <a:defRPr/>
            </a:pPr>
            <a:r>
              <a:rPr lang="en-US" dirty="0" smtClean="0"/>
              <a:t>Individualization</a:t>
            </a:r>
          </a:p>
        </p:txBody>
      </p:sp>
      <p:sp>
        <p:nvSpPr>
          <p:cNvPr id="60419" name="Rectangle 3"/>
          <p:cNvSpPr>
            <a:spLocks noGrp="1" noChangeArrowheads="1"/>
          </p:cNvSpPr>
          <p:nvPr>
            <p:ph idx="1"/>
          </p:nvPr>
        </p:nvSpPr>
        <p:spPr>
          <a:xfrm>
            <a:off x="152400" y="1752600"/>
            <a:ext cx="8763000" cy="4429125"/>
          </a:xfrm>
        </p:spPr>
        <p:txBody>
          <a:bodyPr/>
          <a:lstStyle/>
          <a:p>
            <a:pPr>
              <a:lnSpc>
                <a:spcPct val="90000"/>
              </a:lnSpc>
            </a:pPr>
            <a:r>
              <a:rPr lang="en-US" dirty="0" smtClean="0"/>
              <a:t>Ridge Classification</a:t>
            </a:r>
          </a:p>
          <a:p>
            <a:pPr lvl="1">
              <a:lnSpc>
                <a:spcPct val="90000"/>
              </a:lnSpc>
            </a:pPr>
            <a:r>
              <a:rPr lang="en-US" dirty="0" smtClean="0"/>
              <a:t>Uses minutiae to individualize fingerprints</a:t>
            </a:r>
          </a:p>
          <a:p>
            <a:pPr lvl="1">
              <a:lnSpc>
                <a:spcPct val="90000"/>
              </a:lnSpc>
            </a:pPr>
            <a:r>
              <a:rPr lang="en-US" dirty="0" smtClean="0"/>
              <a:t>In U.S. there are no legal requirements for # of points</a:t>
            </a:r>
          </a:p>
          <a:p>
            <a:pPr lvl="1">
              <a:lnSpc>
                <a:spcPct val="90000"/>
              </a:lnSpc>
            </a:pPr>
            <a:r>
              <a:rPr lang="en-US" dirty="0" smtClean="0"/>
              <a:t>Criminal courts accept 8 to 12 points</a:t>
            </a:r>
          </a:p>
          <a:p>
            <a:pPr lvl="1">
              <a:lnSpc>
                <a:spcPct val="90000"/>
              </a:lnSpc>
            </a:pPr>
            <a:r>
              <a:rPr lang="en-US" dirty="0" smtClean="0"/>
              <a:t>150-200 minutiae in a good rolled print</a:t>
            </a:r>
          </a:p>
          <a:p>
            <a:pPr lvl="1">
              <a:lnSpc>
                <a:spcPct val="90000"/>
              </a:lnSpc>
            </a:pPr>
            <a:r>
              <a:rPr lang="en-US" dirty="0" smtClean="0"/>
              <a:t>Even twins have unique fingerprints due to small differences in the ridge patterns.  </a:t>
            </a:r>
          </a:p>
          <a:p>
            <a:pPr lvl="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912F45CC-8220-45C8-932C-53CCF148C833}" type="slidenum">
              <a:rPr lang="en-US" smtClean="0"/>
              <a:pPr>
                <a:defRPr/>
              </a:pPr>
              <a:t>47</a:t>
            </a:fld>
            <a:endParaRPr lang="en-US"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fade">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152400"/>
            <a:ext cx="7391400" cy="1251062"/>
          </a:xfrm>
        </p:spPr>
        <p:txBody>
          <a:bodyPr/>
          <a:lstStyle/>
          <a:p>
            <a:pPr eaLnBrk="1" hangingPunct="1">
              <a:defRPr/>
            </a:pPr>
            <a:r>
              <a:rPr lang="en-US" dirty="0" smtClean="0"/>
              <a:t>Fingerprint Matching Process</a:t>
            </a:r>
          </a:p>
        </p:txBody>
      </p:sp>
      <p:pic>
        <p:nvPicPr>
          <p:cNvPr id="62467" name="Picture 3"/>
          <p:cNvPicPr>
            <a:picLocks noGrp="1" noChangeAspect="1" noChangeArrowheads="1"/>
          </p:cNvPicPr>
          <p:nvPr>
            <p:ph sz="half" idx="1"/>
          </p:nvPr>
        </p:nvPicPr>
        <p:blipFill>
          <a:blip r:embed="rId3" cstate="print"/>
          <a:stretch>
            <a:fillRect/>
          </a:stretch>
        </p:blipFill>
        <p:spPr>
          <a:xfrm>
            <a:off x="0" y="1828800"/>
            <a:ext cx="4724400" cy="4234317"/>
          </a:xfrm>
        </p:spPr>
      </p:pic>
      <p:sp>
        <p:nvSpPr>
          <p:cNvPr id="5" name="Content Placeholder 4"/>
          <p:cNvSpPr>
            <a:spLocks noGrp="1"/>
          </p:cNvSpPr>
          <p:nvPr>
            <p:ph sz="half" idx="2"/>
          </p:nvPr>
        </p:nvSpPr>
        <p:spPr/>
        <p:txBody>
          <a:bodyPr/>
          <a:lstStyle/>
          <a:p>
            <a:r>
              <a:rPr lang="en-US" dirty="0" smtClean="0"/>
              <a:t>The fingerprint matching process involves looking for identical minutiae in identical locations on each fingerprint.</a:t>
            </a:r>
          </a:p>
          <a:p>
            <a:r>
              <a:rPr lang="en-US" dirty="0" smtClean="0"/>
              <a:t>These are known as corresponding minutiae.</a:t>
            </a:r>
          </a:p>
          <a:p>
            <a:endParaRPr lang="en-US" dirty="0"/>
          </a:p>
        </p:txBody>
      </p:sp>
      <p:sp>
        <p:nvSpPr>
          <p:cNvPr id="4" name="Slide Number Placeholder 3"/>
          <p:cNvSpPr>
            <a:spLocks noGrp="1"/>
          </p:cNvSpPr>
          <p:nvPr>
            <p:ph type="sldNum" sz="quarter" idx="12"/>
          </p:nvPr>
        </p:nvSpPr>
        <p:spPr/>
        <p:txBody>
          <a:bodyPr/>
          <a:lstStyle/>
          <a:p>
            <a:pPr>
              <a:defRPr/>
            </a:pPr>
            <a:fld id="{C06689FD-E805-4CCF-BB18-020353D41E7C}" type="slidenum">
              <a:rPr lang="en-US" smtClean="0"/>
              <a:pPr>
                <a:defRPr/>
              </a:pPr>
              <a:t>48</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5448"/>
            <a:ext cx="7848600" cy="1252728"/>
          </a:xfrm>
        </p:spPr>
        <p:txBody>
          <a:bodyPr>
            <a:normAutofit/>
          </a:bodyPr>
          <a:lstStyle/>
          <a:p>
            <a:r>
              <a:rPr lang="en-US" dirty="0" smtClean="0"/>
              <a:t>Fingerprints Are Not Infallible</a:t>
            </a:r>
            <a:endParaRPr lang="en-US" dirty="0"/>
          </a:p>
        </p:txBody>
      </p:sp>
      <p:sp>
        <p:nvSpPr>
          <p:cNvPr id="71683" name="Content Placeholder 3"/>
          <p:cNvSpPr>
            <a:spLocks noGrp="1"/>
          </p:cNvSpPr>
          <p:nvPr>
            <p:ph idx="1"/>
          </p:nvPr>
        </p:nvSpPr>
        <p:spPr>
          <a:xfrm>
            <a:off x="450850" y="1676400"/>
            <a:ext cx="8159750" cy="4505325"/>
          </a:xfrm>
        </p:spPr>
        <p:txBody>
          <a:bodyPr>
            <a:normAutofit/>
          </a:bodyPr>
          <a:lstStyle/>
          <a:p>
            <a:pPr>
              <a:lnSpc>
                <a:spcPts val="2800"/>
              </a:lnSpc>
            </a:pPr>
            <a:r>
              <a:rPr lang="en-US" sz="2800" dirty="0" smtClean="0"/>
              <a:t>Brandon Mayfield is an American lawyer identified as a participant in the Madrid bombing based on a fingerprint match.  </a:t>
            </a:r>
          </a:p>
          <a:p>
            <a:pPr>
              <a:lnSpc>
                <a:spcPts val="2800"/>
              </a:lnSpc>
            </a:pPr>
            <a:r>
              <a:rPr lang="en-US" sz="2800" dirty="0" smtClean="0"/>
              <a:t>The FBI Latent Print Unit ran the print collected in Madrid and reported a match against one of 20 fingerprint candidates returned in a search response from their IAFIS—Integrated Automated Fingerprint Identification System. </a:t>
            </a:r>
          </a:p>
          <a:p>
            <a:pPr>
              <a:lnSpc>
                <a:spcPts val="2800"/>
              </a:lnSpc>
            </a:pPr>
            <a:r>
              <a:rPr lang="en-US" sz="2800" dirty="0" smtClean="0"/>
              <a:t>The FBI initially called the match "100 percent positive" and an "absolutely incontrovertible match". </a:t>
            </a:r>
          </a:p>
          <a:p>
            <a:endParaRPr lang="en-US" dirty="0" smtClean="0"/>
          </a:p>
        </p:txBody>
      </p:sp>
      <p:sp>
        <p:nvSpPr>
          <p:cNvPr id="5" name="Slide Number Placeholder 4"/>
          <p:cNvSpPr>
            <a:spLocks noGrp="1"/>
          </p:cNvSpPr>
          <p:nvPr>
            <p:ph type="sldNum" sz="quarter" idx="12"/>
          </p:nvPr>
        </p:nvSpPr>
        <p:spPr/>
        <p:txBody>
          <a:bodyPr/>
          <a:lstStyle/>
          <a:p>
            <a:pPr>
              <a:defRPr/>
            </a:pPr>
            <a:fld id="{4DE7432C-6DBB-4B56-BD7E-4C561711DEBD}" type="slidenum">
              <a:rPr lang="en-US" smtClean="0"/>
              <a:pPr>
                <a:defRPr/>
              </a:pPr>
              <a:t>49</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pPr marL="411480" lvl="1" indent="0">
              <a:buNone/>
            </a:pPr>
            <a:r>
              <a:rPr lang="en-US" dirty="0" smtClean="0"/>
              <a:t>Give </a:t>
            </a:r>
            <a:r>
              <a:rPr lang="en-US" dirty="0" smtClean="0"/>
              <a:t>a short history of fingerprinting. </a:t>
            </a:r>
            <a:r>
              <a:rPr lang="en-US" dirty="0" smtClean="0"/>
              <a:t>Tell </a:t>
            </a:r>
            <a:r>
              <a:rPr lang="en-US" dirty="0" smtClean="0"/>
              <a:t>the difference between civil and criminal identification. </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95400" y="155448"/>
            <a:ext cx="7391400" cy="1252728"/>
          </a:xfrm>
        </p:spPr>
        <p:txBody>
          <a:bodyPr>
            <a:normAutofit fontScale="90000"/>
          </a:bodyPr>
          <a:lstStyle/>
          <a:p>
            <a:pPr eaLnBrk="1" hangingPunct="1">
              <a:defRPr/>
            </a:pPr>
            <a:r>
              <a:rPr lang="en-US" dirty="0" smtClean="0"/>
              <a:t>Brandon Mayfield and the  Madrid Bombing</a:t>
            </a:r>
          </a:p>
        </p:txBody>
      </p:sp>
      <p:sp>
        <p:nvSpPr>
          <p:cNvPr id="72707" name="Rectangle 3"/>
          <p:cNvSpPr>
            <a:spLocks noGrp="1" noChangeArrowheads="1"/>
          </p:cNvSpPr>
          <p:nvPr>
            <p:ph idx="1"/>
          </p:nvPr>
        </p:nvSpPr>
        <p:spPr>
          <a:xfrm>
            <a:off x="450850" y="1676400"/>
            <a:ext cx="8159750" cy="4953000"/>
          </a:xfrm>
        </p:spPr>
        <p:txBody>
          <a:bodyPr>
            <a:normAutofit fontScale="92500"/>
          </a:bodyPr>
          <a:lstStyle/>
          <a:p>
            <a:pPr eaLnBrk="1" hangingPunct="1">
              <a:lnSpc>
                <a:spcPts val="2800"/>
              </a:lnSpc>
            </a:pPr>
            <a:r>
              <a:rPr lang="en-US" sz="2800" dirty="0" smtClean="0"/>
              <a:t>The Spanish National Police examiners concluded the prints did not match Mayfield, and after two weeks identified another man who matched. </a:t>
            </a:r>
          </a:p>
          <a:p>
            <a:pPr eaLnBrk="1" hangingPunct="1">
              <a:lnSpc>
                <a:spcPts val="2800"/>
              </a:lnSpc>
            </a:pPr>
            <a:r>
              <a:rPr lang="en-US" sz="2800" dirty="0" smtClean="0"/>
              <a:t>The FBI acknowledged the error, and a judge released Mayfield after two weeks in May 2004. </a:t>
            </a:r>
          </a:p>
          <a:p>
            <a:pPr eaLnBrk="1" hangingPunct="1">
              <a:lnSpc>
                <a:spcPts val="2800"/>
              </a:lnSpc>
            </a:pPr>
            <a:r>
              <a:rPr lang="en-US" sz="2800" dirty="0" smtClean="0"/>
              <a:t>In January of 2006, a U.S. Justice Department report was released which faulted the FBI for sloppy work but exonerated them of more serious allegations. </a:t>
            </a:r>
          </a:p>
          <a:p>
            <a:pPr eaLnBrk="1" hangingPunct="1">
              <a:lnSpc>
                <a:spcPts val="2800"/>
              </a:lnSpc>
            </a:pPr>
            <a:r>
              <a:rPr lang="en-US" sz="2800" dirty="0" smtClean="0"/>
              <a:t>The report found that misidentification was due to misapplication of methodology by the examiners involved: Mayfield is an American-born convert to Islam and his wife is an Egyptian immigrant, not factors that affect fingerprint search technology.</a:t>
            </a:r>
          </a:p>
          <a:p>
            <a:pPr eaLnBrk="1" hangingPunct="1">
              <a:lnSpc>
                <a:spcPct val="80000"/>
              </a:lnSpc>
            </a:pPr>
            <a:endParaRPr lang="en-US" sz="2400" dirty="0" smtClean="0"/>
          </a:p>
        </p:txBody>
      </p:sp>
      <p:sp>
        <p:nvSpPr>
          <p:cNvPr id="4" name="Slide Number Placeholder 3"/>
          <p:cNvSpPr>
            <a:spLocks noGrp="1"/>
          </p:cNvSpPr>
          <p:nvPr>
            <p:ph type="sldNum" sz="quarter" idx="12"/>
          </p:nvPr>
        </p:nvSpPr>
        <p:spPr/>
        <p:txBody>
          <a:bodyPr/>
          <a:lstStyle/>
          <a:p>
            <a:pPr>
              <a:defRPr/>
            </a:pPr>
            <a:fld id="{24EED06A-CF6A-4842-BB00-A27F4EB6B80E}" type="slidenum">
              <a:rPr lang="en-US" smtClean="0"/>
              <a:pPr>
                <a:defRPr/>
              </a:pPr>
              <a:t>50</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lstStyle/>
          <a:p>
            <a:r>
              <a:rPr lang="en-US" dirty="0" smtClean="0"/>
              <a:t>Requirements #4 and #5</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dirty="0" smtClean="0"/>
              <a:t>Requirement #4</a:t>
            </a:r>
          </a:p>
          <a:p>
            <a:pPr marL="925830" lvl="1" indent="-514350"/>
            <a:r>
              <a:rPr lang="en-US" dirty="0" smtClean="0"/>
              <a:t>Take a clear set of prints using ONE of the following methods: </a:t>
            </a:r>
          </a:p>
          <a:p>
            <a:pPr marL="1191006" lvl="2" indent="-514350">
              <a:buFont typeface="+mj-lt"/>
              <a:buAutoNum type="alphaLcPeriod"/>
            </a:pPr>
            <a:r>
              <a:rPr lang="en-US" dirty="0" smtClean="0"/>
              <a:t>Make both rolled and plain impressions. Make these on an 8-by-8-inch fingerprint identification card available from your local police department or counselor.</a:t>
            </a:r>
          </a:p>
          <a:p>
            <a:pPr marL="1191006" lvl="2" indent="-514350">
              <a:buFont typeface="+mj-lt"/>
              <a:buAutoNum type="alphaLcPeriod"/>
            </a:pPr>
            <a:r>
              <a:rPr lang="en-US" dirty="0" smtClean="0"/>
              <a:t>Using clear adhesive tape, a pencil, and plain paper, record your own fingerprints or those of another person. </a:t>
            </a:r>
          </a:p>
          <a:p>
            <a:pPr marL="118872" indent="0">
              <a:buNone/>
            </a:pPr>
            <a:r>
              <a:rPr lang="en-US" dirty="0" smtClean="0"/>
              <a:t>Requirement #5</a:t>
            </a:r>
          </a:p>
          <a:p>
            <a:pPr marL="925830" lvl="1" indent="-514350"/>
            <a:r>
              <a:rPr lang="en-US" dirty="0" smtClean="0"/>
              <a:t>Show your merit badge counselor you can identify the three basic types of fingerprint patterns and their subcategories. Using your own hand, identify the types of patterns you see.</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51</a:t>
            </a:fld>
            <a:endParaRPr lang="en-US" b="0"/>
          </a:p>
        </p:txBody>
      </p:sp>
      <p:pic>
        <p:nvPicPr>
          <p:cNvPr id="5" name="Picture 4"/>
          <p:cNvPicPr>
            <a:picLocks noChangeAspect="1"/>
          </p:cNvPicPr>
          <p:nvPr/>
        </p:nvPicPr>
        <p:blipFill>
          <a:blip r:embed="rId2"/>
          <a:stretch>
            <a:fillRect/>
          </a:stretch>
        </p:blipFill>
        <p:spPr>
          <a:xfrm>
            <a:off x="7597654" y="64579"/>
            <a:ext cx="1358894" cy="137407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dirty="0" smtClean="0"/>
              <a:t>Balloon Prints</a:t>
            </a:r>
            <a:endParaRPr lang="en-US" dirty="0"/>
          </a:p>
        </p:txBody>
      </p:sp>
      <p:sp>
        <p:nvSpPr>
          <p:cNvPr id="3" name="Content Placeholder 2"/>
          <p:cNvSpPr>
            <a:spLocks noGrp="1"/>
          </p:cNvSpPr>
          <p:nvPr>
            <p:ph idx="1"/>
          </p:nvPr>
        </p:nvSpPr>
        <p:spPr>
          <a:xfrm>
            <a:off x="228600" y="1676400"/>
            <a:ext cx="8686800" cy="4854209"/>
          </a:xfrm>
        </p:spPr>
        <p:txBody>
          <a:bodyPr>
            <a:normAutofit fontScale="92500"/>
          </a:bodyPr>
          <a:lstStyle/>
          <a:p>
            <a:r>
              <a:rPr lang="en-US" sz="2900" b="1" dirty="0" smtClean="0"/>
              <a:t>Materials: </a:t>
            </a:r>
            <a:r>
              <a:rPr lang="en-US" sz="2900" dirty="0" smtClean="0"/>
              <a:t>White latex balloons, Fingerprinting pad</a:t>
            </a:r>
          </a:p>
          <a:p>
            <a:pPr>
              <a:buNone/>
            </a:pPr>
            <a:endParaRPr lang="en-US" sz="2900" dirty="0" smtClean="0"/>
          </a:p>
          <a:p>
            <a:r>
              <a:rPr lang="en-US" sz="2900" b="1" dirty="0" smtClean="0"/>
              <a:t>Procedure</a:t>
            </a:r>
            <a:endParaRPr lang="en-US" sz="2900" dirty="0" smtClean="0"/>
          </a:p>
          <a:p>
            <a:pPr marL="971550" lvl="1" indent="-514350">
              <a:buFont typeface="+mj-lt"/>
              <a:buAutoNum type="arabicPeriod"/>
            </a:pPr>
            <a:r>
              <a:rPr lang="en-US" sz="2600" dirty="0" smtClean="0"/>
              <a:t>Partially inflate a balloon. Do not tie it off.</a:t>
            </a:r>
          </a:p>
          <a:p>
            <a:pPr marL="971550" lvl="1" indent="-514350">
              <a:buFont typeface="+mj-lt"/>
              <a:buAutoNum type="arabicPeriod"/>
            </a:pPr>
            <a:r>
              <a:rPr lang="en-US" sz="2600" dirty="0" smtClean="0"/>
              <a:t>Open fingerprinting pad and gently roll one fingertip.</a:t>
            </a:r>
          </a:p>
          <a:p>
            <a:pPr marL="971550" lvl="1" indent="-514350">
              <a:buFont typeface="+mj-lt"/>
              <a:buAutoNum type="arabicPeriod"/>
            </a:pPr>
            <a:r>
              <a:rPr lang="en-US" sz="2600" dirty="0" smtClean="0"/>
              <a:t>Apply finger to balloon surface, being careful not to smudge or twist while lifting the finger from the balloon surface.</a:t>
            </a:r>
          </a:p>
          <a:p>
            <a:pPr marL="971550" lvl="1" indent="-514350">
              <a:buFont typeface="+mj-lt"/>
              <a:buAutoNum type="arabicPeriod"/>
            </a:pPr>
            <a:r>
              <a:rPr lang="en-US" sz="2600" dirty="0" smtClean="0"/>
              <a:t>Inflate balloon enough to view expanded details of the print. Is the print an arch, loop, or whorl?</a:t>
            </a:r>
          </a:p>
          <a:p>
            <a:pPr marL="971550" lvl="1" indent="-514350">
              <a:buFont typeface="+mj-lt"/>
              <a:buAutoNum type="arabicPeriod"/>
            </a:pPr>
            <a:r>
              <a:rPr lang="en-US" sz="2600" dirty="0" smtClean="0"/>
              <a:t>Examine print for quality and resolution of ridge detail, including </a:t>
            </a:r>
            <a:r>
              <a:rPr lang="en-US" sz="2600" dirty="0" err="1" smtClean="0"/>
              <a:t>minutae</a:t>
            </a:r>
            <a:r>
              <a:rPr lang="en-US" sz="2600" dirty="0" smtClean="0"/>
              <a:t>.</a:t>
            </a:r>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52</a:t>
            </a:fld>
            <a:endParaRPr lang="en-US" b="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dirty="0" smtClean="0"/>
              <a:t>Inked Prints</a:t>
            </a:r>
            <a:endParaRPr lang="en-US" dirty="0"/>
          </a:p>
        </p:txBody>
      </p:sp>
      <p:sp>
        <p:nvSpPr>
          <p:cNvPr id="3" name="Content Placeholder 2"/>
          <p:cNvSpPr>
            <a:spLocks noGrp="1"/>
          </p:cNvSpPr>
          <p:nvPr>
            <p:ph idx="1"/>
          </p:nvPr>
        </p:nvSpPr>
        <p:spPr>
          <a:xfrm>
            <a:off x="0" y="1600201"/>
            <a:ext cx="9144000" cy="5029200"/>
          </a:xfrm>
        </p:spPr>
        <p:txBody>
          <a:bodyPr>
            <a:normAutofit fontScale="70000" lnSpcReduction="20000"/>
          </a:bodyPr>
          <a:lstStyle/>
          <a:p>
            <a:r>
              <a:rPr lang="en-US" sz="3900" b="1" dirty="0" smtClean="0"/>
              <a:t>Materials: </a:t>
            </a:r>
            <a:r>
              <a:rPr lang="en-US" sz="3900" dirty="0" smtClean="0"/>
              <a:t>Fingerprinting ink pad, white paper or ten card</a:t>
            </a:r>
          </a:p>
          <a:p>
            <a:pPr>
              <a:buNone/>
            </a:pPr>
            <a:endParaRPr lang="en-US" sz="3900" dirty="0" smtClean="0"/>
          </a:p>
          <a:p>
            <a:r>
              <a:rPr lang="en-US" sz="3900" b="1" dirty="0" smtClean="0"/>
              <a:t>Procedure</a:t>
            </a:r>
            <a:endParaRPr lang="en-US" sz="3900" dirty="0" smtClean="0"/>
          </a:p>
          <a:p>
            <a:pPr marL="971550" lvl="1" indent="-514350">
              <a:buFont typeface="+mj-lt"/>
              <a:buAutoNum type="arabicPeriod"/>
            </a:pPr>
            <a:r>
              <a:rPr lang="en-US" sz="3400" dirty="0" smtClean="0"/>
              <a:t>On a sheet of scrap paper, practice rolling your lab part­ner's prints.</a:t>
            </a:r>
          </a:p>
          <a:p>
            <a:pPr marL="971550" lvl="1" indent="-514350">
              <a:buFont typeface="+mj-lt"/>
              <a:buAutoNum type="arabicPeriod"/>
            </a:pPr>
            <a:r>
              <a:rPr lang="en-US" sz="3400" dirty="0" smtClean="0"/>
              <a:t>Cover your partner's finger with a thin coat of ink from the crease at the first knuckle to the very top.</a:t>
            </a:r>
          </a:p>
          <a:p>
            <a:pPr marL="971550" lvl="1" indent="-514350">
              <a:buFont typeface="+mj-lt"/>
              <a:buAutoNum type="arabicPeriod"/>
            </a:pPr>
            <a:r>
              <a:rPr lang="en-US" sz="3400" dirty="0" smtClean="0"/>
              <a:t>When rolling onto the paper, make one pass in a smooth, even motion. Roll </a:t>
            </a:r>
            <a:r>
              <a:rPr lang="en-US" sz="3400" dirty="0" err="1" smtClean="0"/>
              <a:t>nailbed</a:t>
            </a:r>
            <a:r>
              <a:rPr lang="en-US" sz="3400" dirty="0" smtClean="0"/>
              <a:t> to </a:t>
            </a:r>
            <a:r>
              <a:rPr lang="en-US" sz="3400" dirty="0" err="1" smtClean="0"/>
              <a:t>nailbed</a:t>
            </a:r>
            <a:r>
              <a:rPr lang="en-US" sz="3400" dirty="0" smtClean="0"/>
              <a:t>. Do not roll back and forth!</a:t>
            </a:r>
          </a:p>
          <a:p>
            <a:pPr marL="971550" lvl="1" indent="-514350">
              <a:buFont typeface="+mj-lt"/>
              <a:buAutoNum type="arabicPeriod"/>
            </a:pPr>
            <a:r>
              <a:rPr lang="en-US" sz="3400" dirty="0" smtClean="0"/>
              <a:t>When you feel comfortable with your technique, roll a full set of prints onto the following  squares. Be sure that both you and your partner wash your hands before beginning the final version.</a:t>
            </a:r>
          </a:p>
          <a:p>
            <a:pPr marL="971550" lvl="1" indent="-514350">
              <a:buFont typeface="+mj-lt"/>
              <a:buAutoNum type="arabicPeriod"/>
            </a:pPr>
            <a:r>
              <a:rPr lang="en-US" sz="3400" dirty="0" smtClean="0"/>
              <a:t>Roll each finger, one at a time, onto the inked print data sheet. </a:t>
            </a:r>
          </a:p>
          <a:p>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53</a:t>
            </a:fld>
            <a:endParaRPr lang="en-US" b="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6832796" cy="1252728"/>
          </a:xfrm>
        </p:spPr>
        <p:txBody>
          <a:bodyPr>
            <a:normAutofit/>
          </a:bodyPr>
          <a:lstStyle/>
          <a:p>
            <a:r>
              <a:rPr lang="en-US" sz="4100" dirty="0"/>
              <a:t>Fingerprinting Merit Badge</a:t>
            </a:r>
          </a:p>
        </p:txBody>
      </p:sp>
      <p:sp>
        <p:nvSpPr>
          <p:cNvPr id="5" name="Slide Number Placeholder 4"/>
          <p:cNvSpPr>
            <a:spLocks noGrp="1"/>
          </p:cNvSpPr>
          <p:nvPr>
            <p:ph type="sldNum" sz="quarter" idx="12"/>
          </p:nvPr>
        </p:nvSpPr>
        <p:spPr/>
        <p:txBody>
          <a:bodyPr/>
          <a:lstStyle/>
          <a:p>
            <a:pPr>
              <a:defRPr/>
            </a:pPr>
            <a:fld id="{9707CE87-AD16-4E92-8F8F-B5354826E652}" type="slidenum">
              <a:rPr lang="en-US" smtClean="0"/>
              <a:pPr>
                <a:defRPr/>
              </a:pPr>
              <a:t>54</a:t>
            </a:fld>
            <a:endParaRPr lang="en-US" b="0" dirty="0"/>
          </a:p>
        </p:txBody>
      </p:sp>
      <p:pic>
        <p:nvPicPr>
          <p:cNvPr id="6" name="Picture 5"/>
          <p:cNvPicPr>
            <a:picLocks noChangeAspect="1"/>
          </p:cNvPicPr>
          <p:nvPr/>
        </p:nvPicPr>
        <p:blipFill>
          <a:blip r:embed="rId2"/>
          <a:stretch>
            <a:fillRect/>
          </a:stretch>
        </p:blipFill>
        <p:spPr>
          <a:xfrm>
            <a:off x="7597654" y="64579"/>
            <a:ext cx="1358894" cy="1374077"/>
          </a:xfrm>
          <a:prstGeom prst="rect">
            <a:avLst/>
          </a:prstGeom>
        </p:spPr>
      </p:pic>
      <p:pic>
        <p:nvPicPr>
          <p:cNvPr id="7" name="Picture 4"/>
          <p:cNvPicPr>
            <a:picLocks noGrp="1" noChangeAspect="1" noChangeArrowheads="1"/>
          </p:cNvPicPr>
          <p:nvPr>
            <p:ph idx="1"/>
          </p:nvPr>
        </p:nvPicPr>
        <p:blipFill>
          <a:blip r:embed="rId3" cstate="print"/>
          <a:srcRect/>
          <a:stretch>
            <a:fillRect/>
          </a:stretch>
        </p:blipFill>
        <p:spPr bwMode="auto">
          <a:xfrm>
            <a:off x="2128291" y="1676399"/>
            <a:ext cx="4864893" cy="4800599"/>
          </a:xfrm>
          <a:prstGeom prst="rect">
            <a:avLst/>
          </a:prstGeom>
          <a:noFill/>
          <a:ln w="9525">
            <a:noFill/>
            <a:miter lim="800000"/>
            <a:headEnd/>
            <a:tailEnd/>
          </a:ln>
        </p:spPr>
      </p:pic>
    </p:spTree>
    <p:extLst>
      <p:ext uri="{BB962C8B-B14F-4D97-AF65-F5344CB8AC3E}">
        <p14:creationId xmlns:p14="http://schemas.microsoft.com/office/powerpoint/2010/main" val="28982366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5"/>
          <p:cNvSpPr>
            <a:spLocks noGrp="1" noChangeArrowheads="1"/>
          </p:cNvSpPr>
          <p:nvPr>
            <p:ph type="title"/>
          </p:nvPr>
        </p:nvSpPr>
        <p:spPr>
          <a:xfrm>
            <a:off x="1295400" y="152400"/>
            <a:ext cx="7391400" cy="1251062"/>
          </a:xfrm>
        </p:spPr>
        <p:txBody>
          <a:bodyPr/>
          <a:lstStyle/>
          <a:p>
            <a:pPr eaLnBrk="1" hangingPunct="1">
              <a:defRPr/>
            </a:pPr>
            <a:r>
              <a:rPr lang="en-US" dirty="0" smtClean="0"/>
              <a:t>Fingerprint History</a:t>
            </a:r>
          </a:p>
        </p:txBody>
      </p:sp>
      <p:sp>
        <p:nvSpPr>
          <p:cNvPr id="45" name="Slide Number Placeholder 44"/>
          <p:cNvSpPr>
            <a:spLocks noGrp="1"/>
          </p:cNvSpPr>
          <p:nvPr>
            <p:ph type="sldNum" sz="quarter" idx="12"/>
          </p:nvPr>
        </p:nvSpPr>
        <p:spPr/>
        <p:txBody>
          <a:bodyPr/>
          <a:lstStyle/>
          <a:p>
            <a:pPr>
              <a:defRPr/>
            </a:pPr>
            <a:fld id="{52576698-FDD1-4FC6-A15D-FE56ABCEA769}" type="slidenum">
              <a:rPr lang="en-US" smtClean="0"/>
              <a:pPr>
                <a:defRPr/>
              </a:pPr>
              <a:t>6</a:t>
            </a:fld>
            <a:endParaRPr lang="en-US" b="0" dirty="0"/>
          </a:p>
        </p:txBody>
      </p:sp>
      <p:sp>
        <p:nvSpPr>
          <p:cNvPr id="24579" name="AutoShape 31"/>
          <p:cNvSpPr>
            <a:spLocks noChangeArrowheads="1"/>
          </p:cNvSpPr>
          <p:nvPr/>
        </p:nvSpPr>
        <p:spPr bwMode="gray">
          <a:xfrm>
            <a:off x="0" y="3276600"/>
            <a:ext cx="9144000" cy="850900"/>
          </a:xfrm>
          <a:prstGeom prst="rightArrow">
            <a:avLst>
              <a:gd name="adj1" fmla="val 58037"/>
              <a:gd name="adj2" fmla="val 71393"/>
            </a:avLst>
          </a:prstGeom>
          <a:solidFill>
            <a:srgbClr val="FF0000"/>
          </a:solidFill>
          <a:ln w="19050">
            <a:solidFill>
              <a:schemeClr val="bg2"/>
            </a:solidFill>
            <a:miter lim="800000"/>
            <a:headEnd type="none" w="sm" len="sm"/>
            <a:tailEnd type="none" w="sm" len="sm"/>
          </a:ln>
        </p:spPr>
        <p:txBody>
          <a:bodyPr lIns="0" tIns="0" rIns="0" bIns="0" anchor="ctr"/>
          <a:lstStyle/>
          <a:p>
            <a:pPr algn="ctr" defTabSz="1008063"/>
            <a:endParaRPr lang="en-US" sz="800" dirty="0">
              <a:solidFill>
                <a:schemeClr val="bg1"/>
              </a:solidFill>
              <a:ea typeface="ＭＳ Ｐゴシック" pitchFamily="34" charset="-128"/>
            </a:endParaRPr>
          </a:p>
        </p:txBody>
      </p:sp>
      <p:sp>
        <p:nvSpPr>
          <p:cNvPr id="24580" name="Text Box 32"/>
          <p:cNvSpPr txBox="1">
            <a:spLocks noChangeArrowheads="1"/>
          </p:cNvSpPr>
          <p:nvPr/>
        </p:nvSpPr>
        <p:spPr bwMode="auto">
          <a:xfrm>
            <a:off x="574675" y="3581400"/>
            <a:ext cx="8683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Prehistory</a:t>
            </a:r>
          </a:p>
        </p:txBody>
      </p:sp>
      <p:sp>
        <p:nvSpPr>
          <p:cNvPr id="24581" name="Text Box 33"/>
          <p:cNvSpPr txBox="1">
            <a:spLocks noChangeArrowheads="1"/>
          </p:cNvSpPr>
          <p:nvPr/>
        </p:nvSpPr>
        <p:spPr bwMode="auto">
          <a:xfrm>
            <a:off x="1423988" y="3581400"/>
            <a:ext cx="628650"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300 BC</a:t>
            </a:r>
          </a:p>
        </p:txBody>
      </p:sp>
      <p:sp>
        <p:nvSpPr>
          <p:cNvPr id="24582" name="Text Box 34"/>
          <p:cNvSpPr txBox="1">
            <a:spLocks noChangeArrowheads="1"/>
          </p:cNvSpPr>
          <p:nvPr/>
        </p:nvSpPr>
        <p:spPr bwMode="auto">
          <a:xfrm>
            <a:off x="44053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1823</a:t>
            </a:r>
          </a:p>
        </p:txBody>
      </p:sp>
      <p:sp>
        <p:nvSpPr>
          <p:cNvPr id="24583" name="Text Box 35"/>
          <p:cNvSpPr txBox="1">
            <a:spLocks noChangeArrowheads="1"/>
          </p:cNvSpPr>
          <p:nvPr/>
        </p:nvSpPr>
        <p:spPr bwMode="auto">
          <a:xfrm>
            <a:off x="2349500"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1684</a:t>
            </a:r>
          </a:p>
        </p:txBody>
      </p:sp>
      <p:sp>
        <p:nvSpPr>
          <p:cNvPr id="24584" name="Text Box 36"/>
          <p:cNvSpPr txBox="1">
            <a:spLocks noChangeArrowheads="1"/>
          </p:cNvSpPr>
          <p:nvPr/>
        </p:nvSpPr>
        <p:spPr bwMode="auto">
          <a:xfrm>
            <a:off x="58531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1883</a:t>
            </a:r>
          </a:p>
        </p:txBody>
      </p:sp>
      <p:sp>
        <p:nvSpPr>
          <p:cNvPr id="24585" name="Text Box 37"/>
          <p:cNvSpPr txBox="1">
            <a:spLocks noChangeArrowheads="1"/>
          </p:cNvSpPr>
          <p:nvPr/>
        </p:nvSpPr>
        <p:spPr bwMode="auto">
          <a:xfrm>
            <a:off x="65532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1888</a:t>
            </a:r>
          </a:p>
        </p:txBody>
      </p:sp>
      <p:sp>
        <p:nvSpPr>
          <p:cNvPr id="24586" name="Text Box 38"/>
          <p:cNvSpPr txBox="1">
            <a:spLocks noChangeArrowheads="1"/>
          </p:cNvSpPr>
          <p:nvPr/>
        </p:nvSpPr>
        <p:spPr bwMode="auto">
          <a:xfrm>
            <a:off x="5167313" y="3581400"/>
            <a:ext cx="447675"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1856</a:t>
            </a:r>
          </a:p>
        </p:txBody>
      </p:sp>
      <p:grpSp>
        <p:nvGrpSpPr>
          <p:cNvPr id="2" name="Group 35"/>
          <p:cNvGrpSpPr>
            <a:grpSpLocks/>
          </p:cNvGrpSpPr>
          <p:nvPr/>
        </p:nvGrpSpPr>
        <p:grpSpPr bwMode="auto">
          <a:xfrm>
            <a:off x="0" y="2224088"/>
            <a:ext cx="1828800" cy="1204912"/>
            <a:chOff x="0" y="2224088"/>
            <a:chExt cx="1828800" cy="1204912"/>
          </a:xfrm>
        </p:grpSpPr>
        <p:sp>
          <p:nvSpPr>
            <p:cNvPr id="24619" name="Line 42"/>
            <p:cNvSpPr>
              <a:spLocks noChangeShapeType="1"/>
            </p:cNvSpPr>
            <p:nvPr/>
          </p:nvSpPr>
          <p:spPr bwMode="auto">
            <a:xfrm>
              <a:off x="990600" y="2667000"/>
              <a:ext cx="0" cy="762000"/>
            </a:xfrm>
            <a:prstGeom prst="line">
              <a:avLst/>
            </a:prstGeom>
            <a:noFill/>
            <a:ln w="9525">
              <a:solidFill>
                <a:srgbClr val="FF0000"/>
              </a:solidFill>
              <a:round/>
              <a:headEnd/>
              <a:tailEnd/>
            </a:ln>
          </p:spPr>
          <p:txBody>
            <a:bodyPr/>
            <a:lstStyle/>
            <a:p>
              <a:endParaRPr lang="en-US" dirty="0"/>
            </a:p>
          </p:txBody>
        </p:sp>
        <p:sp>
          <p:nvSpPr>
            <p:cNvPr id="24620" name="Rectangle 39"/>
            <p:cNvSpPr>
              <a:spLocks noChangeArrowheads="1"/>
            </p:cNvSpPr>
            <p:nvPr/>
          </p:nvSpPr>
          <p:spPr bwMode="auto">
            <a:xfrm>
              <a:off x="0" y="2224088"/>
              <a:ext cx="18288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Prehistory: </a:t>
              </a:r>
              <a:r>
                <a:rPr lang="en-US" sz="1400" dirty="0">
                  <a:ea typeface="ＭＳ Ｐゴシック" pitchFamily="34" charset="-128"/>
                </a:rPr>
                <a:t>Early potters</a:t>
              </a:r>
              <a:r>
                <a:rPr lang="en-US" sz="1400" dirty="0">
                  <a:solidFill>
                    <a:srgbClr val="000000"/>
                  </a:solidFill>
                  <a:ea typeface="ＭＳ Ｐゴシック" pitchFamily="34" charset="-128"/>
                </a:rPr>
                <a:t> identify their works with an impressed fingerprint.</a:t>
              </a:r>
            </a:p>
          </p:txBody>
        </p:sp>
      </p:grpSp>
      <p:sp>
        <p:nvSpPr>
          <p:cNvPr id="24588" name="Text Box 41"/>
          <p:cNvSpPr txBox="1">
            <a:spLocks noChangeArrowheads="1"/>
          </p:cNvSpPr>
          <p:nvPr/>
        </p:nvSpPr>
        <p:spPr bwMode="auto">
          <a:xfrm>
            <a:off x="76200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1896</a:t>
            </a:r>
          </a:p>
        </p:txBody>
      </p:sp>
      <p:grpSp>
        <p:nvGrpSpPr>
          <p:cNvPr id="3" name="Group 40"/>
          <p:cNvGrpSpPr>
            <a:grpSpLocks/>
          </p:cNvGrpSpPr>
          <p:nvPr/>
        </p:nvGrpSpPr>
        <p:grpSpPr bwMode="auto">
          <a:xfrm>
            <a:off x="838200" y="3810000"/>
            <a:ext cx="1828800" cy="1243013"/>
            <a:chOff x="838200" y="3810000"/>
            <a:chExt cx="1828800" cy="1243013"/>
          </a:xfrm>
        </p:grpSpPr>
        <p:sp>
          <p:nvSpPr>
            <p:cNvPr id="24617" name="Line 50"/>
            <p:cNvSpPr>
              <a:spLocks noChangeShapeType="1"/>
            </p:cNvSpPr>
            <p:nvPr/>
          </p:nvSpPr>
          <p:spPr bwMode="auto">
            <a:xfrm>
              <a:off x="1752600" y="3810000"/>
              <a:ext cx="0" cy="609600"/>
            </a:xfrm>
            <a:prstGeom prst="line">
              <a:avLst/>
            </a:prstGeom>
            <a:noFill/>
            <a:ln w="9525">
              <a:solidFill>
                <a:srgbClr val="FF0000"/>
              </a:solidFill>
              <a:round/>
              <a:headEnd/>
              <a:tailEnd/>
            </a:ln>
          </p:spPr>
          <p:txBody>
            <a:bodyPr/>
            <a:lstStyle/>
            <a:p>
              <a:endParaRPr lang="en-US" dirty="0"/>
            </a:p>
          </p:txBody>
        </p:sp>
        <p:sp>
          <p:nvSpPr>
            <p:cNvPr id="24618" name="Rectangle 43"/>
            <p:cNvSpPr>
              <a:spLocks noChangeArrowheads="1"/>
            </p:cNvSpPr>
            <p:nvPr/>
          </p:nvSpPr>
          <p:spPr bwMode="auto">
            <a:xfrm>
              <a:off x="838200" y="4297363"/>
              <a:ext cx="1828800" cy="7556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300 BC: The </a:t>
              </a:r>
              <a:r>
                <a:rPr lang="en-US" sz="1400" dirty="0">
                  <a:ea typeface="ＭＳ Ｐゴシック" pitchFamily="34" charset="-128"/>
                </a:rPr>
                <a:t>Chinese</a:t>
              </a:r>
              <a:r>
                <a:rPr lang="en-US" sz="1400" dirty="0">
                  <a:solidFill>
                    <a:srgbClr val="000000"/>
                  </a:solidFill>
                  <a:ea typeface="ＭＳ Ｐゴシック" pitchFamily="34" charset="-128"/>
                </a:rPr>
                <a:t> sign legal documents with fingerprints.</a:t>
              </a:r>
            </a:p>
          </p:txBody>
        </p:sp>
      </p:grpSp>
      <p:grpSp>
        <p:nvGrpSpPr>
          <p:cNvPr id="4" name="Group 36"/>
          <p:cNvGrpSpPr>
            <a:grpSpLocks/>
          </p:cNvGrpSpPr>
          <p:nvPr/>
        </p:nvGrpSpPr>
        <p:grpSpPr bwMode="auto">
          <a:xfrm>
            <a:off x="1905000" y="1263650"/>
            <a:ext cx="2133600" cy="2306638"/>
            <a:chOff x="1905000" y="1263650"/>
            <a:chExt cx="2133600" cy="2306638"/>
          </a:xfrm>
        </p:grpSpPr>
        <p:sp>
          <p:nvSpPr>
            <p:cNvPr id="24615" name="Line 51"/>
            <p:cNvSpPr>
              <a:spLocks noChangeShapeType="1"/>
            </p:cNvSpPr>
            <p:nvPr/>
          </p:nvSpPr>
          <p:spPr bwMode="auto">
            <a:xfrm flipH="1">
              <a:off x="2590800" y="2286000"/>
              <a:ext cx="11113" cy="1284288"/>
            </a:xfrm>
            <a:prstGeom prst="line">
              <a:avLst/>
            </a:prstGeom>
            <a:noFill/>
            <a:ln w="9525">
              <a:solidFill>
                <a:srgbClr val="FF0000"/>
              </a:solidFill>
              <a:round/>
              <a:headEnd/>
              <a:tailEnd/>
            </a:ln>
          </p:spPr>
          <p:txBody>
            <a:bodyPr/>
            <a:lstStyle/>
            <a:p>
              <a:endParaRPr lang="en-US" dirty="0"/>
            </a:p>
          </p:txBody>
        </p:sp>
        <p:sp>
          <p:nvSpPr>
            <p:cNvPr id="24616" name="Rectangle 44"/>
            <p:cNvSpPr>
              <a:spLocks noChangeArrowheads="1"/>
            </p:cNvSpPr>
            <p:nvPr/>
          </p:nvSpPr>
          <p:spPr bwMode="auto">
            <a:xfrm>
              <a:off x="1905000" y="1263650"/>
              <a:ext cx="2133600" cy="14017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1684: </a:t>
              </a:r>
              <a:r>
                <a:rPr lang="en-US" sz="1400" dirty="0">
                  <a:ea typeface="ＭＳ Ｐゴシック" pitchFamily="34" charset="-128"/>
                </a:rPr>
                <a:t>Dr. Nehemiah’s </a:t>
              </a:r>
              <a:r>
                <a:rPr lang="en-US" sz="1400" dirty="0">
                  <a:solidFill>
                    <a:srgbClr val="000000"/>
                  </a:solidFill>
                  <a:ea typeface="ＭＳ Ｐゴシック" pitchFamily="34" charset="-128"/>
                </a:rPr>
                <a:t>paper describing the patterns he saw on human hands under a microscope, including the presence of ridges.</a:t>
              </a:r>
            </a:p>
          </p:txBody>
        </p:sp>
      </p:grpSp>
      <p:grpSp>
        <p:nvGrpSpPr>
          <p:cNvPr id="5" name="Group 42"/>
          <p:cNvGrpSpPr>
            <a:grpSpLocks/>
          </p:cNvGrpSpPr>
          <p:nvPr/>
        </p:nvGrpSpPr>
        <p:grpSpPr bwMode="auto">
          <a:xfrm>
            <a:off x="3810000" y="3810000"/>
            <a:ext cx="2133600" cy="2678113"/>
            <a:chOff x="3810000" y="3810000"/>
            <a:chExt cx="2133600" cy="2678113"/>
          </a:xfrm>
        </p:grpSpPr>
        <p:sp>
          <p:nvSpPr>
            <p:cNvPr id="24613" name="Line 52"/>
            <p:cNvSpPr>
              <a:spLocks noChangeShapeType="1"/>
            </p:cNvSpPr>
            <p:nvPr/>
          </p:nvSpPr>
          <p:spPr bwMode="auto">
            <a:xfrm>
              <a:off x="4648200" y="3810000"/>
              <a:ext cx="0" cy="1828800"/>
            </a:xfrm>
            <a:prstGeom prst="line">
              <a:avLst/>
            </a:prstGeom>
            <a:noFill/>
            <a:ln w="9525">
              <a:solidFill>
                <a:srgbClr val="FF0000"/>
              </a:solidFill>
              <a:round/>
              <a:headEnd/>
              <a:tailEnd/>
            </a:ln>
          </p:spPr>
          <p:txBody>
            <a:bodyPr/>
            <a:lstStyle/>
            <a:p>
              <a:endParaRPr lang="en-US" dirty="0"/>
            </a:p>
          </p:txBody>
        </p:sp>
        <p:sp>
          <p:nvSpPr>
            <p:cNvPr id="24614" name="Rectangle 45"/>
            <p:cNvSpPr>
              <a:spLocks noChangeArrowheads="1"/>
            </p:cNvSpPr>
            <p:nvPr/>
          </p:nvSpPr>
          <p:spPr bwMode="auto">
            <a:xfrm>
              <a:off x="3810000" y="5516563"/>
              <a:ext cx="21336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1823: </a:t>
              </a:r>
              <a:r>
                <a:rPr lang="en-US" sz="1400" dirty="0">
                  <a:ea typeface="ＭＳ Ｐゴシック" pitchFamily="34" charset="-128"/>
                </a:rPr>
                <a:t>John Purkinje </a:t>
              </a:r>
              <a:r>
                <a:rPr lang="en-US" sz="1400" dirty="0">
                  <a:solidFill>
                    <a:srgbClr val="000000"/>
                  </a:solidFill>
                  <a:ea typeface="ＭＳ Ｐゴシック" pitchFamily="34" charset="-128"/>
                </a:rPr>
                <a:t>establishes nine basic fingerprint patterns and rules for classifying them.</a:t>
              </a:r>
            </a:p>
          </p:txBody>
        </p:sp>
      </p:grpSp>
      <p:grpSp>
        <p:nvGrpSpPr>
          <p:cNvPr id="6" name="Group 37"/>
          <p:cNvGrpSpPr>
            <a:grpSpLocks/>
          </p:cNvGrpSpPr>
          <p:nvPr/>
        </p:nvGrpSpPr>
        <p:grpSpPr bwMode="auto">
          <a:xfrm>
            <a:off x="4114800" y="2133600"/>
            <a:ext cx="2209800" cy="1524000"/>
            <a:chOff x="4114800" y="2133600"/>
            <a:chExt cx="2209800" cy="1524000"/>
          </a:xfrm>
        </p:grpSpPr>
        <p:sp>
          <p:nvSpPr>
            <p:cNvPr id="24611" name="Line 53"/>
            <p:cNvSpPr>
              <a:spLocks noChangeShapeType="1"/>
            </p:cNvSpPr>
            <p:nvPr/>
          </p:nvSpPr>
          <p:spPr bwMode="auto">
            <a:xfrm>
              <a:off x="5410200" y="2895600"/>
              <a:ext cx="0" cy="762000"/>
            </a:xfrm>
            <a:prstGeom prst="line">
              <a:avLst/>
            </a:prstGeom>
            <a:noFill/>
            <a:ln w="9525">
              <a:solidFill>
                <a:srgbClr val="FF0000"/>
              </a:solidFill>
              <a:round/>
              <a:headEnd/>
              <a:tailEnd/>
            </a:ln>
          </p:spPr>
          <p:txBody>
            <a:bodyPr/>
            <a:lstStyle/>
            <a:p>
              <a:endParaRPr lang="en-US" dirty="0"/>
            </a:p>
          </p:txBody>
        </p:sp>
        <p:sp>
          <p:nvSpPr>
            <p:cNvPr id="24612" name="Rectangle 46"/>
            <p:cNvSpPr>
              <a:spLocks noChangeArrowheads="1"/>
            </p:cNvSpPr>
            <p:nvPr/>
          </p:nvSpPr>
          <p:spPr bwMode="auto">
            <a:xfrm>
              <a:off x="4114800" y="2133600"/>
              <a:ext cx="22098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1856: </a:t>
              </a:r>
              <a:r>
                <a:rPr lang="en-US" sz="1400" dirty="0">
                  <a:ea typeface="ＭＳ Ｐゴシック" pitchFamily="34" charset="-128"/>
                </a:rPr>
                <a:t>Sir William Herschel </a:t>
              </a:r>
              <a:r>
                <a:rPr lang="en-US" sz="1400" dirty="0">
                  <a:solidFill>
                    <a:srgbClr val="000000"/>
                  </a:solidFill>
                  <a:ea typeface="ＭＳ Ｐゴシック" pitchFamily="34" charset="-128"/>
                </a:rPr>
                <a:t>He began the collection of fingerprints and noted they were not altered by age.</a:t>
              </a:r>
            </a:p>
          </p:txBody>
        </p:sp>
      </p:grpSp>
      <p:grpSp>
        <p:nvGrpSpPr>
          <p:cNvPr id="7" name="Group 43"/>
          <p:cNvGrpSpPr>
            <a:grpSpLocks/>
          </p:cNvGrpSpPr>
          <p:nvPr/>
        </p:nvGrpSpPr>
        <p:grpSpPr bwMode="auto">
          <a:xfrm>
            <a:off x="5029200" y="3810000"/>
            <a:ext cx="2057400" cy="1276350"/>
            <a:chOff x="5029200" y="3810000"/>
            <a:chExt cx="2057400" cy="1276350"/>
          </a:xfrm>
        </p:grpSpPr>
        <p:sp>
          <p:nvSpPr>
            <p:cNvPr id="24609" name="Line 54"/>
            <p:cNvSpPr>
              <a:spLocks noChangeShapeType="1"/>
            </p:cNvSpPr>
            <p:nvPr/>
          </p:nvSpPr>
          <p:spPr bwMode="auto">
            <a:xfrm>
              <a:off x="6096000" y="3810000"/>
              <a:ext cx="0" cy="609600"/>
            </a:xfrm>
            <a:prstGeom prst="line">
              <a:avLst/>
            </a:prstGeom>
            <a:noFill/>
            <a:ln w="9525">
              <a:solidFill>
                <a:srgbClr val="FF0000"/>
              </a:solidFill>
              <a:round/>
              <a:headEnd/>
              <a:tailEnd/>
            </a:ln>
          </p:spPr>
          <p:txBody>
            <a:bodyPr/>
            <a:lstStyle/>
            <a:p>
              <a:endParaRPr lang="en-US" dirty="0"/>
            </a:p>
          </p:txBody>
        </p:sp>
        <p:sp>
          <p:nvSpPr>
            <p:cNvPr id="24610" name="Rectangle 47"/>
            <p:cNvSpPr>
              <a:spLocks noChangeArrowheads="1"/>
            </p:cNvSpPr>
            <p:nvPr/>
          </p:nvSpPr>
          <p:spPr bwMode="auto">
            <a:xfrm>
              <a:off x="5029200" y="4114800"/>
              <a:ext cx="2057400" cy="9715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1883</a:t>
              </a:r>
              <a:r>
                <a:rPr lang="en-US" sz="1400" i="1" dirty="0">
                  <a:solidFill>
                    <a:srgbClr val="000000"/>
                  </a:solidFill>
                  <a:ea typeface="ＭＳ Ｐゴシック" pitchFamily="34" charset="-128"/>
                </a:rPr>
                <a:t>: </a:t>
              </a:r>
              <a:r>
                <a:rPr lang="en-US" sz="1400" dirty="0">
                  <a:ea typeface="ＭＳ Ｐゴシック" pitchFamily="34" charset="-128"/>
                </a:rPr>
                <a:t>Alphonse Bertillon </a:t>
              </a:r>
              <a:r>
                <a:rPr lang="en-US" sz="1400" dirty="0">
                  <a:solidFill>
                    <a:srgbClr val="000000"/>
                  </a:solidFill>
                  <a:ea typeface="ＭＳ Ｐゴシック" pitchFamily="34" charset="-128"/>
                </a:rPr>
                <a:t>created a way to identify criminals to identify repeat offenders. </a:t>
              </a:r>
            </a:p>
          </p:txBody>
        </p:sp>
      </p:grpSp>
      <p:grpSp>
        <p:nvGrpSpPr>
          <p:cNvPr id="8" name="Group 38"/>
          <p:cNvGrpSpPr>
            <a:grpSpLocks/>
          </p:cNvGrpSpPr>
          <p:nvPr/>
        </p:nvGrpSpPr>
        <p:grpSpPr bwMode="auto">
          <a:xfrm>
            <a:off x="6400800" y="838200"/>
            <a:ext cx="2286000" cy="2667000"/>
            <a:chOff x="6400800" y="838200"/>
            <a:chExt cx="2286000" cy="2667000"/>
          </a:xfrm>
        </p:grpSpPr>
        <p:sp>
          <p:nvSpPr>
            <p:cNvPr id="24607" name="Line 55"/>
            <p:cNvSpPr>
              <a:spLocks noChangeShapeType="1"/>
            </p:cNvSpPr>
            <p:nvPr/>
          </p:nvSpPr>
          <p:spPr bwMode="auto">
            <a:xfrm>
              <a:off x="6781800" y="1905000"/>
              <a:ext cx="0" cy="1600200"/>
            </a:xfrm>
            <a:prstGeom prst="line">
              <a:avLst/>
            </a:prstGeom>
            <a:noFill/>
            <a:ln w="9525">
              <a:solidFill>
                <a:srgbClr val="FF0000"/>
              </a:solidFill>
              <a:round/>
              <a:headEnd/>
              <a:tailEnd/>
            </a:ln>
          </p:spPr>
          <p:txBody>
            <a:bodyPr/>
            <a:lstStyle/>
            <a:p>
              <a:endParaRPr lang="en-US" dirty="0"/>
            </a:p>
          </p:txBody>
        </p:sp>
        <p:sp>
          <p:nvSpPr>
            <p:cNvPr id="24608" name="Rectangle 48"/>
            <p:cNvSpPr>
              <a:spLocks noChangeArrowheads="1"/>
            </p:cNvSpPr>
            <p:nvPr/>
          </p:nvSpPr>
          <p:spPr bwMode="auto">
            <a:xfrm>
              <a:off x="6400800" y="838200"/>
              <a:ext cx="2286000" cy="11858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1888: </a:t>
              </a:r>
              <a:r>
                <a:rPr lang="en-US" sz="1400" dirty="0">
                  <a:ea typeface="ＭＳ Ｐゴシック" pitchFamily="34" charset="-128"/>
                </a:rPr>
                <a:t>Sir Francis Galton and Sir Edward Henry </a:t>
              </a:r>
              <a:r>
                <a:rPr lang="en-US" sz="1400" dirty="0">
                  <a:solidFill>
                    <a:srgbClr val="000000"/>
                  </a:solidFill>
                  <a:ea typeface="ＭＳ Ｐゴシック" pitchFamily="34" charset="-128"/>
                </a:rPr>
                <a:t>developed the fingerprint classification system that is still in use in the U.S.</a:t>
              </a:r>
            </a:p>
          </p:txBody>
        </p:sp>
      </p:grpSp>
      <p:grpSp>
        <p:nvGrpSpPr>
          <p:cNvPr id="9" name="Group 41"/>
          <p:cNvGrpSpPr>
            <a:grpSpLocks/>
          </p:cNvGrpSpPr>
          <p:nvPr/>
        </p:nvGrpSpPr>
        <p:grpSpPr bwMode="auto">
          <a:xfrm>
            <a:off x="1524000" y="3810000"/>
            <a:ext cx="2133600" cy="2633663"/>
            <a:chOff x="1524000" y="3810000"/>
            <a:chExt cx="2133600" cy="2633663"/>
          </a:xfrm>
        </p:grpSpPr>
        <p:sp>
          <p:nvSpPr>
            <p:cNvPr id="24605" name="Line 52"/>
            <p:cNvSpPr>
              <a:spLocks noChangeShapeType="1"/>
            </p:cNvSpPr>
            <p:nvPr/>
          </p:nvSpPr>
          <p:spPr bwMode="auto">
            <a:xfrm>
              <a:off x="3276600" y="3810000"/>
              <a:ext cx="0" cy="1828800"/>
            </a:xfrm>
            <a:prstGeom prst="line">
              <a:avLst/>
            </a:prstGeom>
            <a:noFill/>
            <a:ln w="9525">
              <a:solidFill>
                <a:srgbClr val="FF0000"/>
              </a:solidFill>
              <a:round/>
              <a:headEnd/>
              <a:tailEnd/>
            </a:ln>
          </p:spPr>
          <p:txBody>
            <a:bodyPr/>
            <a:lstStyle/>
            <a:p>
              <a:endParaRPr lang="en-US" dirty="0"/>
            </a:p>
          </p:txBody>
        </p:sp>
        <p:sp>
          <p:nvSpPr>
            <p:cNvPr id="24606" name="Rectangle 45"/>
            <p:cNvSpPr>
              <a:spLocks noChangeArrowheads="1"/>
            </p:cNvSpPr>
            <p:nvPr/>
          </p:nvSpPr>
          <p:spPr bwMode="auto">
            <a:xfrm>
              <a:off x="1524000" y="5256213"/>
              <a:ext cx="2133600" cy="1187450"/>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1788: </a:t>
              </a:r>
              <a:r>
                <a:rPr lang="en-US" sz="1400" dirty="0">
                  <a:ea typeface="ＭＳ Ｐゴシック" pitchFamily="34" charset="-128"/>
                </a:rPr>
                <a:t>Johann Mayer </a:t>
              </a:r>
              <a:r>
                <a:rPr lang="en-US" sz="1400" dirty="0">
                  <a:solidFill>
                    <a:srgbClr val="000000"/>
                  </a:solidFill>
                  <a:ea typeface="ＭＳ Ｐゴシック" pitchFamily="34" charset="-128"/>
                </a:rPr>
                <a:t>noted that the arrangement of skin ridges is never duplicated in two persons.</a:t>
              </a:r>
            </a:p>
          </p:txBody>
        </p:sp>
      </p:grpSp>
      <p:sp>
        <p:nvSpPr>
          <p:cNvPr id="24596" name="Text Box 35"/>
          <p:cNvSpPr txBox="1">
            <a:spLocks noChangeArrowheads="1"/>
          </p:cNvSpPr>
          <p:nvPr/>
        </p:nvSpPr>
        <p:spPr bwMode="auto">
          <a:xfrm>
            <a:off x="30353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1788</a:t>
            </a:r>
          </a:p>
        </p:txBody>
      </p:sp>
      <p:grpSp>
        <p:nvGrpSpPr>
          <p:cNvPr id="10" name="Group 44"/>
          <p:cNvGrpSpPr>
            <a:grpSpLocks/>
          </p:cNvGrpSpPr>
          <p:nvPr/>
        </p:nvGrpSpPr>
        <p:grpSpPr bwMode="auto">
          <a:xfrm>
            <a:off x="6096000" y="3810000"/>
            <a:ext cx="2743200" cy="2773363"/>
            <a:chOff x="6096000" y="3810000"/>
            <a:chExt cx="2743200" cy="2773363"/>
          </a:xfrm>
        </p:grpSpPr>
        <p:sp>
          <p:nvSpPr>
            <p:cNvPr id="24603" name="Line 56"/>
            <p:cNvSpPr>
              <a:spLocks noChangeShapeType="1"/>
            </p:cNvSpPr>
            <p:nvPr/>
          </p:nvSpPr>
          <p:spPr bwMode="auto">
            <a:xfrm>
              <a:off x="7848600" y="3810000"/>
              <a:ext cx="0" cy="1828800"/>
            </a:xfrm>
            <a:prstGeom prst="line">
              <a:avLst/>
            </a:prstGeom>
            <a:noFill/>
            <a:ln w="9525">
              <a:solidFill>
                <a:srgbClr val="FF0000"/>
              </a:solidFill>
              <a:round/>
              <a:headEnd/>
              <a:tailEnd/>
            </a:ln>
          </p:spPr>
          <p:txBody>
            <a:bodyPr/>
            <a:lstStyle/>
            <a:p>
              <a:endParaRPr lang="en-US" dirty="0"/>
            </a:p>
          </p:txBody>
        </p:sp>
        <p:sp>
          <p:nvSpPr>
            <p:cNvPr id="24604" name="Rectangle 48"/>
            <p:cNvSpPr>
              <a:spLocks noChangeArrowheads="1"/>
            </p:cNvSpPr>
            <p:nvPr/>
          </p:nvSpPr>
          <p:spPr bwMode="auto">
            <a:xfrm>
              <a:off x="6096000" y="5181600"/>
              <a:ext cx="2743200" cy="14017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1896: </a:t>
              </a:r>
              <a:r>
                <a:rPr lang="en-US" sz="1400" dirty="0">
                  <a:ea typeface="ＭＳ Ｐゴシック" pitchFamily="34" charset="-128"/>
                </a:rPr>
                <a:t>Sir Edward Henry </a:t>
              </a:r>
              <a:r>
                <a:rPr lang="en-US" sz="1400" dirty="0">
                  <a:solidFill>
                    <a:srgbClr val="000000"/>
                  </a:solidFill>
                  <a:ea typeface="ＭＳ Ｐゴシック" pitchFamily="34" charset="-128"/>
                </a:rPr>
                <a:t>created a system that divided fingerprints into groups. Along with notations about individual characteristics, all ten fingerprints were imprinted on a card.</a:t>
              </a:r>
            </a:p>
          </p:txBody>
        </p:sp>
      </p:grpSp>
      <p:sp>
        <p:nvSpPr>
          <p:cNvPr id="24598" name="Text Box 37"/>
          <p:cNvSpPr txBox="1">
            <a:spLocks noChangeArrowheads="1"/>
          </p:cNvSpPr>
          <p:nvPr/>
        </p:nvSpPr>
        <p:spPr bwMode="auto">
          <a:xfrm>
            <a:off x="7086600" y="3581400"/>
            <a:ext cx="449263" cy="293688"/>
          </a:xfrm>
          <a:prstGeom prst="rect">
            <a:avLst/>
          </a:prstGeom>
          <a:noFill/>
          <a:ln w="12700" algn="ctr">
            <a:noFill/>
            <a:miter lim="800000"/>
            <a:headEnd/>
            <a:tailEnd/>
          </a:ln>
        </p:spPr>
        <p:txBody>
          <a:bodyPr wrap="none" lIns="54000" tIns="54000" rIns="54000" bIns="54000">
            <a:spAutoFit/>
          </a:bodyPr>
          <a:lstStyle/>
          <a:p>
            <a:pPr algn="ctr"/>
            <a:r>
              <a:rPr lang="en-US" sz="1200" b="1" dirty="0">
                <a:ea typeface="ＭＳ Ｐゴシック" pitchFamily="34" charset="-128"/>
              </a:rPr>
              <a:t>1892</a:t>
            </a:r>
          </a:p>
        </p:txBody>
      </p:sp>
      <p:grpSp>
        <p:nvGrpSpPr>
          <p:cNvPr id="11" name="Group 39"/>
          <p:cNvGrpSpPr>
            <a:grpSpLocks/>
          </p:cNvGrpSpPr>
          <p:nvPr/>
        </p:nvGrpSpPr>
        <p:grpSpPr bwMode="auto">
          <a:xfrm>
            <a:off x="7010400" y="2381250"/>
            <a:ext cx="1981200" cy="1352550"/>
            <a:chOff x="7010400" y="2381250"/>
            <a:chExt cx="1981200" cy="1352550"/>
          </a:xfrm>
        </p:grpSpPr>
        <p:sp>
          <p:nvSpPr>
            <p:cNvPr id="24601" name="Line 53"/>
            <p:cNvSpPr>
              <a:spLocks noChangeShapeType="1"/>
            </p:cNvSpPr>
            <p:nvPr/>
          </p:nvSpPr>
          <p:spPr bwMode="auto">
            <a:xfrm>
              <a:off x="7315200" y="2971800"/>
              <a:ext cx="0" cy="762000"/>
            </a:xfrm>
            <a:prstGeom prst="line">
              <a:avLst/>
            </a:prstGeom>
            <a:noFill/>
            <a:ln w="9525">
              <a:solidFill>
                <a:srgbClr val="FF0000"/>
              </a:solidFill>
              <a:round/>
              <a:headEnd/>
              <a:tailEnd/>
            </a:ln>
          </p:spPr>
          <p:txBody>
            <a:bodyPr/>
            <a:lstStyle/>
            <a:p>
              <a:endParaRPr lang="en-US" dirty="0"/>
            </a:p>
          </p:txBody>
        </p:sp>
        <p:sp>
          <p:nvSpPr>
            <p:cNvPr id="24602" name="Rectangle 48"/>
            <p:cNvSpPr>
              <a:spLocks noChangeArrowheads="1"/>
            </p:cNvSpPr>
            <p:nvPr/>
          </p:nvSpPr>
          <p:spPr bwMode="auto">
            <a:xfrm>
              <a:off x="7010400" y="2381250"/>
              <a:ext cx="1981200" cy="754063"/>
            </a:xfrm>
            <a:prstGeom prst="rect">
              <a:avLst/>
            </a:prstGeom>
            <a:solidFill>
              <a:schemeClr val="bg1"/>
            </a:solidFill>
            <a:ln w="12700" algn="ctr">
              <a:solidFill>
                <a:srgbClr val="FF0000"/>
              </a:solidFill>
              <a:miter lim="800000"/>
              <a:headEnd/>
              <a:tailEnd/>
            </a:ln>
          </p:spPr>
          <p:txBody>
            <a:bodyPr lIns="54000" tIns="54000" rIns="54000" bIns="54000" anchor="ctr">
              <a:spAutoFit/>
            </a:bodyPr>
            <a:lstStyle/>
            <a:p>
              <a:r>
                <a:rPr lang="en-US" sz="1400" dirty="0">
                  <a:solidFill>
                    <a:srgbClr val="000000"/>
                  </a:solidFill>
                  <a:ea typeface="ＭＳ Ｐゴシック" pitchFamily="34" charset="-128"/>
                </a:rPr>
                <a:t>1892: </a:t>
              </a:r>
              <a:r>
                <a:rPr lang="en-US" sz="1400" dirty="0">
                  <a:ea typeface="ＭＳ Ｐゴシック" pitchFamily="34" charset="-128"/>
                </a:rPr>
                <a:t>Juan </a:t>
              </a:r>
              <a:r>
                <a:rPr lang="en-US" sz="1400" dirty="0" err="1">
                  <a:ea typeface="ＭＳ Ｐゴシック" pitchFamily="34" charset="-128"/>
                </a:rPr>
                <a:t>Vucetich</a:t>
              </a:r>
              <a:r>
                <a:rPr lang="en-US" sz="1400">
                  <a:ea typeface="ＭＳ Ｐゴシック" pitchFamily="34" charset="-128"/>
                </a:rPr>
                <a:t> </a:t>
              </a:r>
              <a:r>
                <a:rPr lang="en-US" sz="1400">
                  <a:solidFill>
                    <a:srgbClr val="000000"/>
                  </a:solidFill>
                  <a:ea typeface="ＭＳ Ｐゴシック" pitchFamily="34" charset="-128"/>
                </a:rPr>
                <a:t>made the first criminal fingerprint identification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fontScale="90000"/>
          </a:bodyPr>
          <a:lstStyle/>
          <a:p>
            <a:r>
              <a:rPr lang="en-US" sz="4800" dirty="0" smtClean="0"/>
              <a:t>Juan </a:t>
            </a:r>
            <a:r>
              <a:rPr lang="en-US" sz="4800" dirty="0" err="1" smtClean="0"/>
              <a:t>Vucetich’s</a:t>
            </a:r>
            <a:r>
              <a:rPr lang="en-US" sz="4800" dirty="0" smtClean="0"/>
              <a:t> Early Fingerprints</a:t>
            </a:r>
            <a:endParaRPr lang="en-US" dirty="0"/>
          </a:p>
        </p:txBody>
      </p:sp>
      <p:sp>
        <p:nvSpPr>
          <p:cNvPr id="3" name="Content Placeholder 2"/>
          <p:cNvSpPr>
            <a:spLocks noGrp="1"/>
          </p:cNvSpPr>
          <p:nvPr>
            <p:ph idx="1"/>
          </p:nvPr>
        </p:nvSpPr>
        <p:spPr>
          <a:xfrm>
            <a:off x="228600" y="1775191"/>
            <a:ext cx="8686800" cy="4625609"/>
          </a:xfrm>
        </p:spPr>
        <p:txBody>
          <a:bodyPr>
            <a:normAutofit fontScale="92500" lnSpcReduction="20000"/>
          </a:bodyPr>
          <a:lstStyle/>
          <a:p>
            <a:pPr>
              <a:spcBef>
                <a:spcPct val="0"/>
              </a:spcBef>
            </a:pPr>
            <a:r>
              <a:rPr lang="en-US" dirty="0" smtClean="0"/>
              <a:t>In 1892, two boys were brutally murdered in the village of </a:t>
            </a:r>
            <a:r>
              <a:rPr lang="en-US" dirty="0" err="1" smtClean="0"/>
              <a:t>Necochea</a:t>
            </a:r>
            <a:r>
              <a:rPr lang="en-US" dirty="0" smtClean="0"/>
              <a:t>, near Buenos Aires, Argentina. </a:t>
            </a:r>
          </a:p>
          <a:p>
            <a:pPr>
              <a:spcBef>
                <a:spcPct val="0"/>
              </a:spcBef>
            </a:pPr>
            <a:r>
              <a:rPr lang="en-US" dirty="0" smtClean="0"/>
              <a:t>Initially, suspicion fell on a man named Velasquez, a suitor of the children's mother, Francisca Rojas. </a:t>
            </a:r>
          </a:p>
          <a:p>
            <a:pPr>
              <a:spcBef>
                <a:spcPct val="0"/>
              </a:spcBef>
            </a:pPr>
            <a:r>
              <a:rPr lang="en-US" dirty="0" smtClean="0"/>
              <a:t>Even after torture, the police could not get him to confess.</a:t>
            </a:r>
          </a:p>
          <a:p>
            <a:pPr>
              <a:spcBef>
                <a:spcPct val="0"/>
              </a:spcBef>
            </a:pPr>
            <a:r>
              <a:rPr lang="en-US" dirty="0" smtClean="0"/>
              <a:t>Investigators found a bloody fingerprint at the crime scene and contacted Juan </a:t>
            </a:r>
            <a:r>
              <a:rPr lang="en-US" dirty="0" err="1" smtClean="0"/>
              <a:t>Vucetich</a:t>
            </a:r>
            <a:r>
              <a:rPr lang="en-US" dirty="0" smtClean="0"/>
              <a:t>, who was developing a system of fingerprint identification for police use. </a:t>
            </a:r>
          </a:p>
          <a:p>
            <a:pPr>
              <a:spcBef>
                <a:spcPct val="0"/>
              </a:spcBef>
            </a:pPr>
            <a:r>
              <a:rPr lang="en-US" dirty="0" err="1" smtClean="0"/>
              <a:t>Vucetich</a:t>
            </a:r>
            <a:r>
              <a:rPr lang="en-US" dirty="0" smtClean="0"/>
              <a:t> compared the fingerprints of Rojas and Velasquez with the bloody fingerprint.</a:t>
            </a:r>
            <a:endParaRPr lang="en-US" dirty="0"/>
          </a:p>
        </p:txBody>
      </p:sp>
      <p:sp>
        <p:nvSpPr>
          <p:cNvPr id="4" name="Slide Number Placeholder 3"/>
          <p:cNvSpPr>
            <a:spLocks noGrp="1"/>
          </p:cNvSpPr>
          <p:nvPr>
            <p:ph type="sldNum" sz="quarter" idx="12"/>
          </p:nvPr>
        </p:nvSpPr>
        <p:spPr/>
        <p:txBody>
          <a:bodyPr/>
          <a:lstStyle/>
          <a:p>
            <a:pPr>
              <a:defRPr/>
            </a:pPr>
            <a:fld id="{AB7BAC79-25A8-4CB7-AEC0-3DAEC9F8D396}" type="slidenum">
              <a:rPr lang="en-US" smtClean="0"/>
              <a:pPr>
                <a:defRPr/>
              </a:pPr>
              <a:t>7</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152400"/>
            <a:ext cx="7391400" cy="1251062"/>
          </a:xfrm>
        </p:spPr>
        <p:txBody>
          <a:bodyPr>
            <a:noAutofit/>
          </a:bodyPr>
          <a:lstStyle/>
          <a:p>
            <a:pPr eaLnBrk="1" hangingPunct="1">
              <a:defRPr/>
            </a:pPr>
            <a:r>
              <a:rPr lang="en-US" sz="4300" dirty="0" smtClean="0"/>
              <a:t>Juan </a:t>
            </a:r>
            <a:r>
              <a:rPr lang="en-US" sz="4300" dirty="0" err="1" smtClean="0"/>
              <a:t>Vucetich’s</a:t>
            </a:r>
            <a:r>
              <a:rPr lang="en-US" sz="4300" dirty="0" smtClean="0"/>
              <a:t> Early Fingerprints</a:t>
            </a:r>
          </a:p>
        </p:txBody>
      </p:sp>
      <p:sp>
        <p:nvSpPr>
          <p:cNvPr id="5" name="Content Placeholder 4"/>
          <p:cNvSpPr>
            <a:spLocks noGrp="1"/>
          </p:cNvSpPr>
          <p:nvPr>
            <p:ph sz="half" idx="1"/>
          </p:nvPr>
        </p:nvSpPr>
        <p:spPr>
          <a:xfrm>
            <a:off x="228600" y="1600200"/>
            <a:ext cx="6248400" cy="4797552"/>
          </a:xfrm>
        </p:spPr>
        <p:txBody>
          <a:bodyPr>
            <a:normAutofit fontScale="92500" lnSpcReduction="10000"/>
          </a:bodyPr>
          <a:lstStyle/>
          <a:p>
            <a:r>
              <a:rPr lang="en-US" dirty="0" smtClean="0"/>
              <a:t>Francisca Rojas had denied touching the bloody bodies, but the fingerprint matched one of hers.</a:t>
            </a:r>
          </a:p>
          <a:p>
            <a:r>
              <a:rPr lang="en-US" dirty="0" smtClean="0"/>
              <a:t>Confronted with the evidence, she confessed—the first successful use of fingerprint identification in a murder investigation. </a:t>
            </a:r>
          </a:p>
          <a:p>
            <a:r>
              <a:rPr lang="en-US" dirty="0" smtClean="0"/>
              <a:t>After the Rojas case, </a:t>
            </a:r>
            <a:r>
              <a:rPr lang="en-US" dirty="0" err="1" smtClean="0"/>
              <a:t>Vucetich</a:t>
            </a:r>
            <a:r>
              <a:rPr lang="en-US" dirty="0" smtClean="0"/>
              <a:t> improved his fingerprint system, which he called "comparative </a:t>
            </a:r>
            <a:r>
              <a:rPr lang="en-US" dirty="0" err="1" smtClean="0"/>
              <a:t>dactyloscopy</a:t>
            </a:r>
            <a:r>
              <a:rPr lang="en-US" dirty="0" smtClean="0"/>
              <a:t>." </a:t>
            </a:r>
          </a:p>
          <a:p>
            <a:r>
              <a:rPr lang="en-US" dirty="0" smtClean="0"/>
              <a:t>Adopted by the province of Buenos Aires in 1903, it spread rapidly throughout the Spanish-speaking world. </a:t>
            </a:r>
          </a:p>
          <a:p>
            <a:endParaRPr lang="en-US" dirty="0"/>
          </a:p>
        </p:txBody>
      </p:sp>
      <p:pic>
        <p:nvPicPr>
          <p:cNvPr id="9" name="Picture 7"/>
          <p:cNvPicPr>
            <a:picLocks noGrp="1" noChangeAspect="1" noChangeArrowheads="1"/>
          </p:cNvPicPr>
          <p:nvPr>
            <p:ph sz="half" idx="2"/>
          </p:nvPr>
        </p:nvPicPr>
        <p:blipFill>
          <a:blip r:embed="rId3" cstate="print"/>
          <a:srcRect/>
          <a:stretch>
            <a:fillRect/>
          </a:stretch>
        </p:blipFill>
        <p:spPr bwMode="auto">
          <a:xfrm rot="5400000">
            <a:off x="5326185" y="2839056"/>
            <a:ext cx="5209071" cy="242655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AC989BD-AAAD-40C3-BF02-4B5247CABE24}" type="slidenum">
              <a:rPr lang="en-US" smtClean="0"/>
              <a:pPr>
                <a:defRPr/>
              </a:pPr>
              <a:t>8</a:t>
            </a:fld>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848600" cy="1251062"/>
          </a:xfrm>
        </p:spPr>
        <p:txBody>
          <a:bodyPr>
            <a:normAutofit/>
          </a:bodyPr>
          <a:lstStyle/>
          <a:p>
            <a:pPr>
              <a:defRPr/>
            </a:pPr>
            <a:r>
              <a:rPr lang="en-US" dirty="0" smtClean="0"/>
              <a:t>An Early Example of a Ten Card</a:t>
            </a:r>
            <a:endParaRPr lang="en-US" dirty="0"/>
          </a:p>
        </p:txBody>
      </p:sp>
      <p:sp>
        <p:nvSpPr>
          <p:cNvPr id="6" name="Slide Number Placeholder 5"/>
          <p:cNvSpPr>
            <a:spLocks noGrp="1"/>
          </p:cNvSpPr>
          <p:nvPr>
            <p:ph type="sldNum" sz="quarter" idx="12"/>
          </p:nvPr>
        </p:nvSpPr>
        <p:spPr/>
        <p:txBody>
          <a:bodyPr/>
          <a:lstStyle/>
          <a:p>
            <a:pPr>
              <a:defRPr/>
            </a:pPr>
            <a:fld id="{F52E1F56-A83F-4970-B636-916AE5DF9320}" type="slidenum">
              <a:rPr lang="en-US" smtClean="0"/>
              <a:pPr>
                <a:defRPr/>
              </a:pPr>
              <a:t>9</a:t>
            </a:fld>
            <a:endParaRPr lang="en-US" b="0"/>
          </a:p>
        </p:txBody>
      </p:sp>
      <p:pic>
        <p:nvPicPr>
          <p:cNvPr id="34819" name="Picture 2"/>
          <p:cNvPicPr>
            <a:picLocks noChangeAspect="1" noChangeArrowheads="1"/>
          </p:cNvPicPr>
          <p:nvPr/>
        </p:nvPicPr>
        <p:blipFill>
          <a:blip r:embed="rId2" cstate="print"/>
          <a:srcRect/>
          <a:stretch>
            <a:fillRect/>
          </a:stretch>
        </p:blipFill>
        <p:spPr bwMode="auto">
          <a:xfrm>
            <a:off x="2057400" y="1676400"/>
            <a:ext cx="534035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2967</TotalTime>
  <Words>2929</Words>
  <Application>Microsoft Office PowerPoint</Application>
  <PresentationFormat>On-screen Show (4:3)</PresentationFormat>
  <Paragraphs>303</Paragraphs>
  <Slides>54</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Kartika</vt:lpstr>
      <vt:lpstr>ＭＳ Ｐゴシック</vt:lpstr>
      <vt:lpstr>Arial</vt:lpstr>
      <vt:lpstr>Calibri</vt:lpstr>
      <vt:lpstr>Corbel</vt:lpstr>
      <vt:lpstr>Times New Roman</vt:lpstr>
      <vt:lpstr>Webdings</vt:lpstr>
      <vt:lpstr>Wingdings</vt:lpstr>
      <vt:lpstr>Wingdings 2</vt:lpstr>
      <vt:lpstr>Wingdings 3</vt:lpstr>
      <vt:lpstr>Module</vt:lpstr>
      <vt:lpstr>Document</vt:lpstr>
      <vt:lpstr>Fingerprinting Merit Badge</vt:lpstr>
      <vt:lpstr>Fingerprinting Merit Badge Requirements</vt:lpstr>
      <vt:lpstr>Fingerprinting Merit Badge Requirements</vt:lpstr>
      <vt:lpstr>Fingerprinting Merit Badge</vt:lpstr>
      <vt:lpstr>Requirement #1</vt:lpstr>
      <vt:lpstr>Fingerprint History</vt:lpstr>
      <vt:lpstr>Juan Vucetich’s Early Fingerprints</vt:lpstr>
      <vt:lpstr>Juan Vucetich’s Early Fingerprints</vt:lpstr>
      <vt:lpstr>An Early Example of a Ten Card</vt:lpstr>
      <vt:lpstr>Civil vs. Criminal Fingerprint Identification</vt:lpstr>
      <vt:lpstr>Requirement #2</vt:lpstr>
      <vt:lpstr>Automated Fingerprint Identification System (AFIS)</vt:lpstr>
      <vt:lpstr>Automated Fingerprint Identification System (AFIS)</vt:lpstr>
      <vt:lpstr>Automated Fingerprint Identification System (AFIS)</vt:lpstr>
      <vt:lpstr>Automated Fingerprint Identification System (AFIS)</vt:lpstr>
      <vt:lpstr>Fingerprint Minutia Capture</vt:lpstr>
      <vt:lpstr>Fingerprint Minutia Capture</vt:lpstr>
      <vt:lpstr>AFIS Fingerprint Comparison</vt:lpstr>
      <vt:lpstr>Biometrics</vt:lpstr>
      <vt:lpstr>Biometrics</vt:lpstr>
      <vt:lpstr>Biometrics</vt:lpstr>
      <vt:lpstr>Requirement #3</vt:lpstr>
      <vt:lpstr>What Are Fingerprints?</vt:lpstr>
      <vt:lpstr>Other Prints</vt:lpstr>
      <vt:lpstr>Other Prints</vt:lpstr>
      <vt:lpstr>How Are Fingerprints Formed?</vt:lpstr>
      <vt:lpstr>First Principal: An Individual’s Fingerprints are Unique</vt:lpstr>
      <vt:lpstr>Second Principal: Fingerprints are Unchanged Through Life</vt:lpstr>
      <vt:lpstr>Fingerprints Remain Unchanged</vt:lpstr>
      <vt:lpstr>John Dillinger</vt:lpstr>
      <vt:lpstr>Scars</vt:lpstr>
      <vt:lpstr>How are Fingerprints Left?</vt:lpstr>
      <vt:lpstr>PowerPoint Presentation</vt:lpstr>
      <vt:lpstr> Characteristics of Fingerprints </vt:lpstr>
      <vt:lpstr>Classification of Fingerprints</vt:lpstr>
      <vt:lpstr>Fingerprint Patterns - Arches</vt:lpstr>
      <vt:lpstr>Fingerprint Patterns - Arches</vt:lpstr>
      <vt:lpstr>Fingerprint Patterns - Loops</vt:lpstr>
      <vt:lpstr>Fingerprint Patterns - Whorls</vt:lpstr>
      <vt:lpstr>Fingerprint Patterns - Whorls</vt:lpstr>
      <vt:lpstr>Fingerprint Patterns - Whorls</vt:lpstr>
      <vt:lpstr>Fingerprint Patterns - Whorls</vt:lpstr>
      <vt:lpstr>Individualization</vt:lpstr>
      <vt:lpstr>Basic and Composite Ridge Characteristics (Minutiae)</vt:lpstr>
      <vt:lpstr>Can You Identify the Fingerprint Minutiae?</vt:lpstr>
      <vt:lpstr>Fingerprint Minutiae</vt:lpstr>
      <vt:lpstr>Individualization</vt:lpstr>
      <vt:lpstr>Fingerprint Matching Process</vt:lpstr>
      <vt:lpstr>Fingerprints Are Not Infallible</vt:lpstr>
      <vt:lpstr>Brandon Mayfield and the  Madrid Bombing</vt:lpstr>
      <vt:lpstr>Requirements #4 and #5</vt:lpstr>
      <vt:lpstr>Balloon Prints</vt:lpstr>
      <vt:lpstr>Inked Prints</vt:lpstr>
      <vt:lpstr>Fingerprinting Merit Badge</vt:lpstr>
    </vt:vector>
  </TitlesOfParts>
  <Company>SD5LRC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Fingerprints</dc:title>
  <dc:creator>School District 5 of Lexington and Richland Counties</dc:creator>
  <cp:lastModifiedBy>Terry McKibben</cp:lastModifiedBy>
  <cp:revision>130</cp:revision>
  <dcterms:created xsi:type="dcterms:W3CDTF">2007-09-10T17:10:41Z</dcterms:created>
  <dcterms:modified xsi:type="dcterms:W3CDTF">2024-01-12T21:12:14Z</dcterms:modified>
</cp:coreProperties>
</file>